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6" r:id="rId2"/>
    <p:sldId id="257" r:id="rId3"/>
  </p:sldIdLst>
  <p:sldSz cx="32918400" cy="43891200"/>
  <p:notesSz cx="6858000" cy="9144000"/>
  <p:defaultTextStyle>
    <a:defPPr>
      <a:defRPr lang="en-US"/>
    </a:defPPr>
    <a:lvl1pPr marL="0" algn="l" defTabSz="3599078" rtl="0" eaLnBrk="1" latinLnBrk="0" hangingPunct="1">
      <a:defRPr sz="7085" kern="1200">
        <a:solidFill>
          <a:schemeClr val="tx1"/>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24" userDrawn="1">
          <p15:clr>
            <a:srgbClr val="A4A3A4"/>
          </p15:clr>
        </p15:guide>
        <p15:guide id="2" pos="11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1FF"/>
    <a:srgbClr val="00CDC8"/>
    <a:srgbClr val="FF7C80"/>
    <a:srgbClr val="07AECF"/>
    <a:srgbClr val="A4E0FE"/>
    <a:srgbClr val="7FD3FD"/>
    <a:srgbClr val="F7FCFF"/>
    <a:srgbClr val="E7F7FF"/>
    <a:srgbClr val="0099FF"/>
    <a:srgbClr val="08A0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3" autoAdjust="0"/>
    <p:restoredTop sz="95948" autoAdjust="0"/>
  </p:normalViewPr>
  <p:slideViewPr>
    <p:cSldViewPr snapToGrid="0" showGuides="1">
      <p:cViewPr>
        <p:scale>
          <a:sx n="42" d="100"/>
          <a:sy n="42" d="100"/>
        </p:scale>
        <p:origin x="344" y="56"/>
      </p:cViewPr>
      <p:guideLst>
        <p:guide orient="horz" pos="17424"/>
        <p:guide pos="114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7C597-9FE6-4E3F-888D-4E73721AA36B}" type="datetimeFigureOut">
              <a:rPr lang="en-US" smtClean="0"/>
              <a:t>9/26/24</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90EA6-995A-4972-9D28-EE4B3A8AF6E9}" type="slidenum">
              <a:rPr lang="en-US" smtClean="0"/>
              <a:t>‹#›</a:t>
            </a:fld>
            <a:endParaRPr lang="en-US"/>
          </a:p>
        </p:txBody>
      </p:sp>
    </p:spTree>
    <p:extLst>
      <p:ext uri="{BB962C8B-B14F-4D97-AF65-F5344CB8AC3E}">
        <p14:creationId xmlns:p14="http://schemas.microsoft.com/office/powerpoint/2010/main" val="3001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90EA6-995A-4972-9D28-EE4B3A8AF6E9}" type="slidenum">
              <a:rPr lang="en-US" smtClean="0"/>
              <a:t>1</a:t>
            </a:fld>
            <a:endParaRPr lang="en-US"/>
          </a:p>
        </p:txBody>
      </p:sp>
    </p:spTree>
    <p:extLst>
      <p:ext uri="{BB962C8B-B14F-4D97-AF65-F5344CB8AC3E}">
        <p14:creationId xmlns:p14="http://schemas.microsoft.com/office/powerpoint/2010/main" val="27685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2B55-608F-4C39-2DB6-DF52709D9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614E6-8AE9-1825-3074-3546282C4AC6}"/>
              </a:ext>
            </a:extLst>
          </p:cNvPr>
          <p:cNvSpPr>
            <a:spLocks noGrp="1" noRot="1" noChangeAspect="1"/>
          </p:cNvSpPr>
          <p:nvPr>
            <p:ph type="sldImg"/>
          </p:nvPr>
        </p:nvSpPr>
        <p:spPr>
          <a:xfrm>
            <a:off x="2271713" y="1143000"/>
            <a:ext cx="2314575" cy="3086100"/>
          </a:xfrm>
        </p:spPr>
      </p:sp>
      <p:sp>
        <p:nvSpPr>
          <p:cNvPr id="3" name="Notes Placeholder 2">
            <a:extLst>
              <a:ext uri="{FF2B5EF4-FFF2-40B4-BE49-F238E27FC236}">
                <a16:creationId xmlns:a16="http://schemas.microsoft.com/office/drawing/2014/main" id="{F9EB96E8-62A8-6B55-D9C3-338B13ACB1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4A4C5E-838C-546B-8D45-18ABA42E57DC}"/>
              </a:ext>
            </a:extLst>
          </p:cNvPr>
          <p:cNvSpPr>
            <a:spLocks noGrp="1"/>
          </p:cNvSpPr>
          <p:nvPr>
            <p:ph type="sldNum" sz="quarter" idx="5"/>
          </p:nvPr>
        </p:nvSpPr>
        <p:spPr/>
        <p:txBody>
          <a:bodyPr/>
          <a:lstStyle/>
          <a:p>
            <a:fld id="{39E90EA6-995A-4972-9D28-EE4B3A8AF6E9}" type="slidenum">
              <a:rPr lang="en-US" smtClean="0"/>
              <a:t>2</a:t>
            </a:fld>
            <a:endParaRPr lang="en-US"/>
          </a:p>
        </p:txBody>
      </p:sp>
    </p:spTree>
    <p:extLst>
      <p:ext uri="{BB962C8B-B14F-4D97-AF65-F5344CB8AC3E}">
        <p14:creationId xmlns:p14="http://schemas.microsoft.com/office/powerpoint/2010/main" val="311920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F2FC-5C39-F307-0D3D-B4E50FB904E9}"/>
              </a:ext>
            </a:extLst>
          </p:cNvPr>
          <p:cNvSpPr>
            <a:spLocks noGrp="1"/>
          </p:cNvSpPr>
          <p:nvPr>
            <p:ph type="ctrTitle"/>
          </p:nvPr>
        </p:nvSpPr>
        <p:spPr>
          <a:xfrm>
            <a:off x="4114800" y="7183128"/>
            <a:ext cx="24688800" cy="15280640"/>
          </a:xfrm>
        </p:spPr>
        <p:txBody>
          <a:bodyPr anchor="b"/>
          <a:lstStyle>
            <a:lvl1pPr algn="ctr">
              <a:defRPr sz="4888"/>
            </a:lvl1pPr>
          </a:lstStyle>
          <a:p>
            <a:r>
              <a:rPr lang="en-US"/>
              <a:t>Click to edit Master title style</a:t>
            </a:r>
          </a:p>
        </p:txBody>
      </p:sp>
      <p:sp>
        <p:nvSpPr>
          <p:cNvPr id="3" name="Subtitle 2">
            <a:extLst>
              <a:ext uri="{FF2B5EF4-FFF2-40B4-BE49-F238E27FC236}">
                <a16:creationId xmlns:a16="http://schemas.microsoft.com/office/drawing/2014/main" id="{F02DCB45-4C8D-5A42-3E2D-91B5FF6791B6}"/>
              </a:ext>
            </a:extLst>
          </p:cNvPr>
          <p:cNvSpPr>
            <a:spLocks noGrp="1"/>
          </p:cNvSpPr>
          <p:nvPr>
            <p:ph type="subTitle" idx="1"/>
          </p:nvPr>
        </p:nvSpPr>
        <p:spPr>
          <a:xfrm>
            <a:off x="4114800" y="23053040"/>
            <a:ext cx="24688800" cy="10596880"/>
          </a:xfrm>
        </p:spPr>
        <p:txBody>
          <a:bodyPr/>
          <a:lstStyle>
            <a:lvl1pPr marL="0" indent="0" algn="ctr">
              <a:buNone/>
              <a:defRPr sz="1960"/>
            </a:lvl1pPr>
            <a:lvl2pPr marL="372550" indent="0" algn="ctr">
              <a:buNone/>
              <a:defRPr sz="1632"/>
            </a:lvl2pPr>
            <a:lvl3pPr marL="745108" indent="0" algn="ctr">
              <a:buNone/>
              <a:defRPr sz="1464"/>
            </a:lvl3pPr>
            <a:lvl4pPr marL="1117658" indent="0" algn="ctr">
              <a:buNone/>
              <a:defRPr sz="1304"/>
            </a:lvl4pPr>
            <a:lvl5pPr marL="1490208" indent="0" algn="ctr">
              <a:buNone/>
              <a:defRPr sz="1304"/>
            </a:lvl5pPr>
            <a:lvl6pPr marL="1862758" indent="0" algn="ctr">
              <a:buNone/>
              <a:defRPr sz="1304"/>
            </a:lvl6pPr>
            <a:lvl7pPr marL="2235314" indent="0" algn="ctr">
              <a:buNone/>
              <a:defRPr sz="1304"/>
            </a:lvl7pPr>
            <a:lvl8pPr marL="2607865" indent="0" algn="ctr">
              <a:buNone/>
              <a:defRPr sz="1304"/>
            </a:lvl8pPr>
            <a:lvl9pPr marL="2980415" indent="0" algn="ctr">
              <a:buNone/>
              <a:defRPr sz="1304"/>
            </a:lvl9pPr>
          </a:lstStyle>
          <a:p>
            <a:r>
              <a:rPr lang="en-US"/>
              <a:t>Click to edit Master subtitle style</a:t>
            </a:r>
          </a:p>
        </p:txBody>
      </p:sp>
      <p:sp>
        <p:nvSpPr>
          <p:cNvPr id="4" name="Date Placeholder 3">
            <a:extLst>
              <a:ext uri="{FF2B5EF4-FFF2-40B4-BE49-F238E27FC236}">
                <a16:creationId xmlns:a16="http://schemas.microsoft.com/office/drawing/2014/main" id="{107FBCED-C346-D122-B25E-6DC60A94F400}"/>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19D08698-8770-FC19-56A5-B8D785C6C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602C4-E1ED-73D2-7104-02C050E7152F}"/>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1805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0849-AC0C-6EB8-08ED-1D62B1BFC4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7FE13C-49EC-BF9D-AE2D-841CE91554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774D3-40A7-F5DF-672B-F051CB46D48A}"/>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C22CD47C-53A3-DE24-ABD5-79C77EFD4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EC1DD-3672-0EBE-AB5C-9724272BCD59}"/>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91725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E9C8B-BD86-E8D4-3E88-ABA58A77F8CC}"/>
              </a:ext>
            </a:extLst>
          </p:cNvPr>
          <p:cNvSpPr>
            <a:spLocks noGrp="1"/>
          </p:cNvSpPr>
          <p:nvPr>
            <p:ph type="title" orient="vert"/>
          </p:nvPr>
        </p:nvSpPr>
        <p:spPr>
          <a:xfrm>
            <a:off x="23557236" y="2336801"/>
            <a:ext cx="7098031" cy="3719576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6DC4A5-0FFC-2EBF-2C95-8B5B502EF879}"/>
              </a:ext>
            </a:extLst>
          </p:cNvPr>
          <p:cNvSpPr>
            <a:spLocks noGrp="1"/>
          </p:cNvSpPr>
          <p:nvPr>
            <p:ph type="body" orient="vert" idx="1"/>
          </p:nvPr>
        </p:nvSpPr>
        <p:spPr>
          <a:xfrm>
            <a:off x="2263141" y="2336801"/>
            <a:ext cx="20882611" cy="37195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9CE67-D547-A0A8-F01B-C5630BA98DF9}"/>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415940CC-517E-8043-FC34-5E18C26F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5B596-9023-ABC2-A2C7-4EAA132358F8}"/>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241626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D919-60D2-D096-DCC7-9AF69A98F7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AFCA1-0F45-598F-600D-58DB86FD72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9EF0-25A3-4D2A-FF76-E669C0175B12}"/>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84129B59-5D10-CD2D-3040-19935BA82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64F90-53BD-DC85-BD30-3A490A2A7BEC}"/>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354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8ECF-023A-17B3-E139-E6E46C1483D0}"/>
              </a:ext>
            </a:extLst>
          </p:cNvPr>
          <p:cNvSpPr>
            <a:spLocks noGrp="1"/>
          </p:cNvSpPr>
          <p:nvPr>
            <p:ph type="title"/>
          </p:nvPr>
        </p:nvSpPr>
        <p:spPr>
          <a:xfrm>
            <a:off x="2245996" y="10942328"/>
            <a:ext cx="28392120" cy="18257520"/>
          </a:xfrm>
        </p:spPr>
        <p:txBody>
          <a:bodyPr anchor="b"/>
          <a:lstStyle>
            <a:lvl1pPr>
              <a:defRPr sz="4888"/>
            </a:lvl1pPr>
          </a:lstStyle>
          <a:p>
            <a:r>
              <a:rPr lang="en-US"/>
              <a:t>Click to edit Master title style</a:t>
            </a:r>
          </a:p>
        </p:txBody>
      </p:sp>
      <p:sp>
        <p:nvSpPr>
          <p:cNvPr id="3" name="Text Placeholder 2">
            <a:extLst>
              <a:ext uri="{FF2B5EF4-FFF2-40B4-BE49-F238E27FC236}">
                <a16:creationId xmlns:a16="http://schemas.microsoft.com/office/drawing/2014/main" id="{768A70DC-72D8-3ED6-51B7-8EDD4A8F41B0}"/>
              </a:ext>
            </a:extLst>
          </p:cNvPr>
          <p:cNvSpPr>
            <a:spLocks noGrp="1"/>
          </p:cNvSpPr>
          <p:nvPr>
            <p:ph type="body" idx="1"/>
          </p:nvPr>
        </p:nvSpPr>
        <p:spPr>
          <a:xfrm>
            <a:off x="2245996" y="29372568"/>
            <a:ext cx="28392120" cy="9601200"/>
          </a:xfrm>
        </p:spPr>
        <p:txBody>
          <a:bodyPr/>
          <a:lstStyle>
            <a:lvl1pPr marL="0" indent="0">
              <a:buNone/>
              <a:defRPr sz="1960">
                <a:solidFill>
                  <a:schemeClr val="tx1">
                    <a:tint val="75000"/>
                  </a:schemeClr>
                </a:solidFill>
              </a:defRPr>
            </a:lvl1pPr>
            <a:lvl2pPr marL="372550" indent="0">
              <a:buNone/>
              <a:defRPr sz="1632">
                <a:solidFill>
                  <a:schemeClr val="tx1">
                    <a:tint val="75000"/>
                  </a:schemeClr>
                </a:solidFill>
              </a:defRPr>
            </a:lvl2pPr>
            <a:lvl3pPr marL="745108" indent="0">
              <a:buNone/>
              <a:defRPr sz="1464">
                <a:solidFill>
                  <a:schemeClr val="tx1">
                    <a:tint val="75000"/>
                  </a:schemeClr>
                </a:solidFill>
              </a:defRPr>
            </a:lvl3pPr>
            <a:lvl4pPr marL="1117658" indent="0">
              <a:buNone/>
              <a:defRPr sz="1304">
                <a:solidFill>
                  <a:schemeClr val="tx1">
                    <a:tint val="75000"/>
                  </a:schemeClr>
                </a:solidFill>
              </a:defRPr>
            </a:lvl4pPr>
            <a:lvl5pPr marL="1490208" indent="0">
              <a:buNone/>
              <a:defRPr sz="1304">
                <a:solidFill>
                  <a:schemeClr val="tx1">
                    <a:tint val="75000"/>
                  </a:schemeClr>
                </a:solidFill>
              </a:defRPr>
            </a:lvl5pPr>
            <a:lvl6pPr marL="1862758" indent="0">
              <a:buNone/>
              <a:defRPr sz="1304">
                <a:solidFill>
                  <a:schemeClr val="tx1">
                    <a:tint val="75000"/>
                  </a:schemeClr>
                </a:solidFill>
              </a:defRPr>
            </a:lvl6pPr>
            <a:lvl7pPr marL="2235314" indent="0">
              <a:buNone/>
              <a:defRPr sz="1304">
                <a:solidFill>
                  <a:schemeClr val="tx1">
                    <a:tint val="75000"/>
                  </a:schemeClr>
                </a:solidFill>
              </a:defRPr>
            </a:lvl7pPr>
            <a:lvl8pPr marL="2607865" indent="0">
              <a:buNone/>
              <a:defRPr sz="1304">
                <a:solidFill>
                  <a:schemeClr val="tx1">
                    <a:tint val="75000"/>
                  </a:schemeClr>
                </a:solidFill>
              </a:defRPr>
            </a:lvl8pPr>
            <a:lvl9pPr marL="2980415"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6EEEA-9193-831D-EDDC-8CE956C66CC5}"/>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466EAC98-39D9-CA42-BAB7-2D6E640D1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5405C-C06C-6216-C221-A724691C0EB3}"/>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6743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D952-C016-2F94-175F-D780C3A7F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E936E3-EB48-D568-BF3E-8ECC75EE63DD}"/>
              </a:ext>
            </a:extLst>
          </p:cNvPr>
          <p:cNvSpPr>
            <a:spLocks noGrp="1"/>
          </p:cNvSpPr>
          <p:nvPr>
            <p:ph sz="half" idx="1"/>
          </p:nvPr>
        </p:nvSpPr>
        <p:spPr>
          <a:xfrm>
            <a:off x="2263140" y="11684000"/>
            <a:ext cx="13990320" cy="27848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CD31F6-3A6E-6DDB-94E9-6535CA5A3CD2}"/>
              </a:ext>
            </a:extLst>
          </p:cNvPr>
          <p:cNvSpPr>
            <a:spLocks noGrp="1"/>
          </p:cNvSpPr>
          <p:nvPr>
            <p:ph sz="half" idx="2"/>
          </p:nvPr>
        </p:nvSpPr>
        <p:spPr>
          <a:xfrm>
            <a:off x="16664940" y="11684000"/>
            <a:ext cx="13990320" cy="27848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B238D-F05B-429A-11A0-FD1A2B59CBFB}"/>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6" name="Footer Placeholder 5">
            <a:extLst>
              <a:ext uri="{FF2B5EF4-FFF2-40B4-BE49-F238E27FC236}">
                <a16:creationId xmlns:a16="http://schemas.microsoft.com/office/drawing/2014/main" id="{7CE886E6-60D6-1560-A3B1-35C4AA1B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2D598-79D6-8A8A-6AA9-EE4FB709F6EF}"/>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417432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2C46-2FBD-C794-4916-4796D6D699A5}"/>
              </a:ext>
            </a:extLst>
          </p:cNvPr>
          <p:cNvSpPr>
            <a:spLocks noGrp="1"/>
          </p:cNvSpPr>
          <p:nvPr>
            <p:ph type="title"/>
          </p:nvPr>
        </p:nvSpPr>
        <p:spPr>
          <a:xfrm>
            <a:off x="2267428" y="2336808"/>
            <a:ext cx="28392120" cy="84836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2B3872-57AA-62E7-BC47-CA5C9895511C}"/>
              </a:ext>
            </a:extLst>
          </p:cNvPr>
          <p:cNvSpPr>
            <a:spLocks noGrp="1"/>
          </p:cNvSpPr>
          <p:nvPr>
            <p:ph type="body" idx="1"/>
          </p:nvPr>
        </p:nvSpPr>
        <p:spPr>
          <a:xfrm>
            <a:off x="2267438" y="10759448"/>
            <a:ext cx="13926025" cy="5273040"/>
          </a:xfrm>
        </p:spPr>
        <p:txBody>
          <a:bodyPr anchor="b"/>
          <a:lstStyle>
            <a:lvl1pPr marL="0" indent="0">
              <a:buNone/>
              <a:defRPr sz="1960" b="1"/>
            </a:lvl1pPr>
            <a:lvl2pPr marL="372550" indent="0">
              <a:buNone/>
              <a:defRPr sz="1632" b="1"/>
            </a:lvl2pPr>
            <a:lvl3pPr marL="745108" indent="0">
              <a:buNone/>
              <a:defRPr sz="1464" b="1"/>
            </a:lvl3pPr>
            <a:lvl4pPr marL="1117658" indent="0">
              <a:buNone/>
              <a:defRPr sz="1304" b="1"/>
            </a:lvl4pPr>
            <a:lvl5pPr marL="1490208" indent="0">
              <a:buNone/>
              <a:defRPr sz="1304" b="1"/>
            </a:lvl5pPr>
            <a:lvl6pPr marL="1862758" indent="0">
              <a:buNone/>
              <a:defRPr sz="1304" b="1"/>
            </a:lvl6pPr>
            <a:lvl7pPr marL="2235314" indent="0">
              <a:buNone/>
              <a:defRPr sz="1304" b="1"/>
            </a:lvl7pPr>
            <a:lvl8pPr marL="2607865" indent="0">
              <a:buNone/>
              <a:defRPr sz="1304" b="1"/>
            </a:lvl8pPr>
            <a:lvl9pPr marL="2980415" indent="0">
              <a:buNone/>
              <a:defRPr sz="1304" b="1"/>
            </a:lvl9pPr>
          </a:lstStyle>
          <a:p>
            <a:pPr lvl="0"/>
            <a:r>
              <a:rPr lang="en-US"/>
              <a:t>Click to edit Master text styles</a:t>
            </a:r>
          </a:p>
        </p:txBody>
      </p:sp>
      <p:sp>
        <p:nvSpPr>
          <p:cNvPr id="4" name="Content Placeholder 3">
            <a:extLst>
              <a:ext uri="{FF2B5EF4-FFF2-40B4-BE49-F238E27FC236}">
                <a16:creationId xmlns:a16="http://schemas.microsoft.com/office/drawing/2014/main" id="{75F27462-DF36-36BC-EC10-BCFAA9E4F230}"/>
              </a:ext>
            </a:extLst>
          </p:cNvPr>
          <p:cNvSpPr>
            <a:spLocks noGrp="1"/>
          </p:cNvSpPr>
          <p:nvPr>
            <p:ph sz="half" idx="2"/>
          </p:nvPr>
        </p:nvSpPr>
        <p:spPr>
          <a:xfrm>
            <a:off x="2267438" y="16032481"/>
            <a:ext cx="13926025" cy="23581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3F4FBF-47AA-72FC-3531-8BC059C197B4}"/>
              </a:ext>
            </a:extLst>
          </p:cNvPr>
          <p:cNvSpPr>
            <a:spLocks noGrp="1"/>
          </p:cNvSpPr>
          <p:nvPr>
            <p:ph type="body" sz="quarter" idx="3"/>
          </p:nvPr>
        </p:nvSpPr>
        <p:spPr>
          <a:xfrm>
            <a:off x="16664946" y="10759448"/>
            <a:ext cx="13994608" cy="5273040"/>
          </a:xfrm>
        </p:spPr>
        <p:txBody>
          <a:bodyPr anchor="b"/>
          <a:lstStyle>
            <a:lvl1pPr marL="0" indent="0">
              <a:buNone/>
              <a:defRPr sz="1960" b="1"/>
            </a:lvl1pPr>
            <a:lvl2pPr marL="372550" indent="0">
              <a:buNone/>
              <a:defRPr sz="1632" b="1"/>
            </a:lvl2pPr>
            <a:lvl3pPr marL="745108" indent="0">
              <a:buNone/>
              <a:defRPr sz="1464" b="1"/>
            </a:lvl3pPr>
            <a:lvl4pPr marL="1117658" indent="0">
              <a:buNone/>
              <a:defRPr sz="1304" b="1"/>
            </a:lvl4pPr>
            <a:lvl5pPr marL="1490208" indent="0">
              <a:buNone/>
              <a:defRPr sz="1304" b="1"/>
            </a:lvl5pPr>
            <a:lvl6pPr marL="1862758" indent="0">
              <a:buNone/>
              <a:defRPr sz="1304" b="1"/>
            </a:lvl6pPr>
            <a:lvl7pPr marL="2235314" indent="0">
              <a:buNone/>
              <a:defRPr sz="1304" b="1"/>
            </a:lvl7pPr>
            <a:lvl8pPr marL="2607865" indent="0">
              <a:buNone/>
              <a:defRPr sz="1304" b="1"/>
            </a:lvl8pPr>
            <a:lvl9pPr marL="2980415" indent="0">
              <a:buNone/>
              <a:defRPr sz="1304" b="1"/>
            </a:lvl9pPr>
          </a:lstStyle>
          <a:p>
            <a:pPr lvl="0"/>
            <a:r>
              <a:rPr lang="en-US"/>
              <a:t>Click to edit Master text styles</a:t>
            </a:r>
          </a:p>
        </p:txBody>
      </p:sp>
      <p:sp>
        <p:nvSpPr>
          <p:cNvPr id="6" name="Content Placeholder 5">
            <a:extLst>
              <a:ext uri="{FF2B5EF4-FFF2-40B4-BE49-F238E27FC236}">
                <a16:creationId xmlns:a16="http://schemas.microsoft.com/office/drawing/2014/main" id="{08BED4AA-8951-002F-8E7D-71677A5F8F55}"/>
              </a:ext>
            </a:extLst>
          </p:cNvPr>
          <p:cNvSpPr>
            <a:spLocks noGrp="1"/>
          </p:cNvSpPr>
          <p:nvPr>
            <p:ph sz="quarter" idx="4"/>
          </p:nvPr>
        </p:nvSpPr>
        <p:spPr>
          <a:xfrm>
            <a:off x="16664946" y="16032481"/>
            <a:ext cx="13994608" cy="23581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C0DD9-6B8B-BF0D-C675-0502CB541B0B}"/>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8" name="Footer Placeholder 7">
            <a:extLst>
              <a:ext uri="{FF2B5EF4-FFF2-40B4-BE49-F238E27FC236}">
                <a16:creationId xmlns:a16="http://schemas.microsoft.com/office/drawing/2014/main" id="{CFB8DE5F-645F-B487-1490-45F0DA82DF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85AC02-A4D8-C1B9-AC35-E06BF0D2B400}"/>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31288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4331-B304-D6B6-E308-FFF1357D21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D9AC5-37E1-3EAD-3F03-FF45F8B6109A}"/>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4" name="Footer Placeholder 3">
            <a:extLst>
              <a:ext uri="{FF2B5EF4-FFF2-40B4-BE49-F238E27FC236}">
                <a16:creationId xmlns:a16="http://schemas.microsoft.com/office/drawing/2014/main" id="{0BE1446A-2E3A-21F2-6FB8-11DCDAB26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DD175D-8926-1A52-2050-13A5766D0294}"/>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328586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1110A-D54D-7DA5-B643-280CD6E4703B}"/>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3" name="Footer Placeholder 2">
            <a:extLst>
              <a:ext uri="{FF2B5EF4-FFF2-40B4-BE49-F238E27FC236}">
                <a16:creationId xmlns:a16="http://schemas.microsoft.com/office/drawing/2014/main" id="{C058779C-8EE2-F4C1-846D-2B44C7454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BFADA9-3067-458D-0EAF-5F2ED3B713DB}"/>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93611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3130-1E66-6622-61ED-D9F1641803D7}"/>
              </a:ext>
            </a:extLst>
          </p:cNvPr>
          <p:cNvSpPr>
            <a:spLocks noGrp="1"/>
          </p:cNvSpPr>
          <p:nvPr>
            <p:ph type="title"/>
          </p:nvPr>
        </p:nvSpPr>
        <p:spPr>
          <a:xfrm>
            <a:off x="2267435" y="2926080"/>
            <a:ext cx="10617041" cy="10241280"/>
          </a:xfrm>
        </p:spPr>
        <p:txBody>
          <a:bodyPr anchor="b"/>
          <a:lstStyle>
            <a:lvl1pPr>
              <a:defRPr sz="2608"/>
            </a:lvl1pPr>
          </a:lstStyle>
          <a:p>
            <a:r>
              <a:rPr lang="en-US"/>
              <a:t>Click to edit Master title style</a:t>
            </a:r>
          </a:p>
        </p:txBody>
      </p:sp>
      <p:sp>
        <p:nvSpPr>
          <p:cNvPr id="3" name="Content Placeholder 2">
            <a:extLst>
              <a:ext uri="{FF2B5EF4-FFF2-40B4-BE49-F238E27FC236}">
                <a16:creationId xmlns:a16="http://schemas.microsoft.com/office/drawing/2014/main" id="{DF3625EB-7DD9-ACA3-2248-84E87DD23E94}"/>
              </a:ext>
            </a:extLst>
          </p:cNvPr>
          <p:cNvSpPr>
            <a:spLocks noGrp="1"/>
          </p:cNvSpPr>
          <p:nvPr>
            <p:ph idx="1"/>
          </p:nvPr>
        </p:nvSpPr>
        <p:spPr>
          <a:xfrm>
            <a:off x="13994614" y="6319529"/>
            <a:ext cx="16664940" cy="31191200"/>
          </a:xfrm>
        </p:spPr>
        <p:txBody>
          <a:bodyPr/>
          <a:lstStyle>
            <a:lvl1pPr>
              <a:defRPr sz="2608"/>
            </a:lvl1pPr>
            <a:lvl2pPr>
              <a:defRPr sz="2280"/>
            </a:lvl2pPr>
            <a:lvl3pPr>
              <a:defRPr sz="1960"/>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F63E75-FEBB-CA52-8C56-FC0208AE2E44}"/>
              </a:ext>
            </a:extLst>
          </p:cNvPr>
          <p:cNvSpPr>
            <a:spLocks noGrp="1"/>
          </p:cNvSpPr>
          <p:nvPr>
            <p:ph type="body" sz="half" idx="2"/>
          </p:nvPr>
        </p:nvSpPr>
        <p:spPr>
          <a:xfrm>
            <a:off x="2267435" y="13167360"/>
            <a:ext cx="10617041" cy="24394160"/>
          </a:xfrm>
        </p:spPr>
        <p:txBody>
          <a:bodyPr/>
          <a:lstStyle>
            <a:lvl1pPr marL="0" indent="0">
              <a:buNone/>
              <a:defRPr sz="1304"/>
            </a:lvl1pPr>
            <a:lvl2pPr marL="372550" indent="0">
              <a:buNone/>
              <a:defRPr sz="1144"/>
            </a:lvl2pPr>
            <a:lvl3pPr marL="745108" indent="0">
              <a:buNone/>
              <a:defRPr sz="976"/>
            </a:lvl3pPr>
            <a:lvl4pPr marL="1117658" indent="0">
              <a:buNone/>
              <a:defRPr sz="816"/>
            </a:lvl4pPr>
            <a:lvl5pPr marL="1490208" indent="0">
              <a:buNone/>
              <a:defRPr sz="816"/>
            </a:lvl5pPr>
            <a:lvl6pPr marL="1862758" indent="0">
              <a:buNone/>
              <a:defRPr sz="816"/>
            </a:lvl6pPr>
            <a:lvl7pPr marL="2235314" indent="0">
              <a:buNone/>
              <a:defRPr sz="816"/>
            </a:lvl7pPr>
            <a:lvl8pPr marL="2607865" indent="0">
              <a:buNone/>
              <a:defRPr sz="816"/>
            </a:lvl8pPr>
            <a:lvl9pPr marL="2980415" indent="0">
              <a:buNone/>
              <a:defRPr sz="816"/>
            </a:lvl9pPr>
          </a:lstStyle>
          <a:p>
            <a:pPr lvl="0"/>
            <a:r>
              <a:rPr lang="en-US"/>
              <a:t>Click to edit Master text styles</a:t>
            </a:r>
          </a:p>
        </p:txBody>
      </p:sp>
      <p:sp>
        <p:nvSpPr>
          <p:cNvPr id="5" name="Date Placeholder 4">
            <a:extLst>
              <a:ext uri="{FF2B5EF4-FFF2-40B4-BE49-F238E27FC236}">
                <a16:creationId xmlns:a16="http://schemas.microsoft.com/office/drawing/2014/main" id="{7A71C272-078C-6450-0436-278661770233}"/>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6" name="Footer Placeholder 5">
            <a:extLst>
              <a:ext uri="{FF2B5EF4-FFF2-40B4-BE49-F238E27FC236}">
                <a16:creationId xmlns:a16="http://schemas.microsoft.com/office/drawing/2014/main" id="{5AB9EE2A-10D1-17D3-98B5-D180DF34E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9799C-786E-D524-ED70-B4330A37FBF0}"/>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287600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D6FB-B8A0-68ED-707F-09B087A20CAB}"/>
              </a:ext>
            </a:extLst>
          </p:cNvPr>
          <p:cNvSpPr>
            <a:spLocks noGrp="1"/>
          </p:cNvSpPr>
          <p:nvPr>
            <p:ph type="title"/>
          </p:nvPr>
        </p:nvSpPr>
        <p:spPr>
          <a:xfrm>
            <a:off x="2267435" y="2926080"/>
            <a:ext cx="10617041" cy="10241280"/>
          </a:xfrm>
        </p:spPr>
        <p:txBody>
          <a:bodyPr anchor="b"/>
          <a:lstStyle>
            <a:lvl1pPr>
              <a:defRPr sz="2608"/>
            </a:lvl1pPr>
          </a:lstStyle>
          <a:p>
            <a:r>
              <a:rPr lang="en-US"/>
              <a:t>Click to edit Master title style</a:t>
            </a:r>
          </a:p>
        </p:txBody>
      </p:sp>
      <p:sp>
        <p:nvSpPr>
          <p:cNvPr id="3" name="Picture Placeholder 2">
            <a:extLst>
              <a:ext uri="{FF2B5EF4-FFF2-40B4-BE49-F238E27FC236}">
                <a16:creationId xmlns:a16="http://schemas.microsoft.com/office/drawing/2014/main" id="{543D3592-910F-81BA-2582-316B3899ABAB}"/>
              </a:ext>
            </a:extLst>
          </p:cNvPr>
          <p:cNvSpPr>
            <a:spLocks noGrp="1"/>
          </p:cNvSpPr>
          <p:nvPr>
            <p:ph type="pic" idx="1"/>
          </p:nvPr>
        </p:nvSpPr>
        <p:spPr>
          <a:xfrm>
            <a:off x="13994614" y="6319529"/>
            <a:ext cx="16664940" cy="31191200"/>
          </a:xfrm>
        </p:spPr>
        <p:txBody>
          <a:bodyPr/>
          <a:lstStyle>
            <a:lvl1pPr marL="0" indent="0">
              <a:buNone/>
              <a:defRPr sz="2608"/>
            </a:lvl1pPr>
            <a:lvl2pPr marL="372550" indent="0">
              <a:buNone/>
              <a:defRPr sz="2280"/>
            </a:lvl2pPr>
            <a:lvl3pPr marL="745108" indent="0">
              <a:buNone/>
              <a:defRPr sz="1960"/>
            </a:lvl3pPr>
            <a:lvl4pPr marL="1117658" indent="0">
              <a:buNone/>
              <a:defRPr sz="1632"/>
            </a:lvl4pPr>
            <a:lvl5pPr marL="1490208" indent="0">
              <a:buNone/>
              <a:defRPr sz="1632"/>
            </a:lvl5pPr>
            <a:lvl6pPr marL="1862758" indent="0">
              <a:buNone/>
              <a:defRPr sz="1632"/>
            </a:lvl6pPr>
            <a:lvl7pPr marL="2235314" indent="0">
              <a:buNone/>
              <a:defRPr sz="1632"/>
            </a:lvl7pPr>
            <a:lvl8pPr marL="2607865" indent="0">
              <a:buNone/>
              <a:defRPr sz="1632"/>
            </a:lvl8pPr>
            <a:lvl9pPr marL="2980415" indent="0">
              <a:buNone/>
              <a:defRPr sz="1632"/>
            </a:lvl9pPr>
          </a:lstStyle>
          <a:p>
            <a:endParaRPr lang="en-US"/>
          </a:p>
        </p:txBody>
      </p:sp>
      <p:sp>
        <p:nvSpPr>
          <p:cNvPr id="4" name="Text Placeholder 3">
            <a:extLst>
              <a:ext uri="{FF2B5EF4-FFF2-40B4-BE49-F238E27FC236}">
                <a16:creationId xmlns:a16="http://schemas.microsoft.com/office/drawing/2014/main" id="{90AE2255-5D5A-B099-57BE-F2BA16A10D36}"/>
              </a:ext>
            </a:extLst>
          </p:cNvPr>
          <p:cNvSpPr>
            <a:spLocks noGrp="1"/>
          </p:cNvSpPr>
          <p:nvPr>
            <p:ph type="body" sz="half" idx="2"/>
          </p:nvPr>
        </p:nvSpPr>
        <p:spPr>
          <a:xfrm>
            <a:off x="2267435" y="13167360"/>
            <a:ext cx="10617041" cy="24394160"/>
          </a:xfrm>
        </p:spPr>
        <p:txBody>
          <a:bodyPr/>
          <a:lstStyle>
            <a:lvl1pPr marL="0" indent="0">
              <a:buNone/>
              <a:defRPr sz="1304"/>
            </a:lvl1pPr>
            <a:lvl2pPr marL="372550" indent="0">
              <a:buNone/>
              <a:defRPr sz="1144"/>
            </a:lvl2pPr>
            <a:lvl3pPr marL="745108" indent="0">
              <a:buNone/>
              <a:defRPr sz="976"/>
            </a:lvl3pPr>
            <a:lvl4pPr marL="1117658" indent="0">
              <a:buNone/>
              <a:defRPr sz="816"/>
            </a:lvl4pPr>
            <a:lvl5pPr marL="1490208" indent="0">
              <a:buNone/>
              <a:defRPr sz="816"/>
            </a:lvl5pPr>
            <a:lvl6pPr marL="1862758" indent="0">
              <a:buNone/>
              <a:defRPr sz="816"/>
            </a:lvl6pPr>
            <a:lvl7pPr marL="2235314" indent="0">
              <a:buNone/>
              <a:defRPr sz="816"/>
            </a:lvl7pPr>
            <a:lvl8pPr marL="2607865" indent="0">
              <a:buNone/>
              <a:defRPr sz="816"/>
            </a:lvl8pPr>
            <a:lvl9pPr marL="2980415" indent="0">
              <a:buNone/>
              <a:defRPr sz="816"/>
            </a:lvl9pPr>
          </a:lstStyle>
          <a:p>
            <a:pPr lvl="0"/>
            <a:r>
              <a:rPr lang="en-US"/>
              <a:t>Click to edit Master text styles</a:t>
            </a:r>
          </a:p>
        </p:txBody>
      </p:sp>
      <p:sp>
        <p:nvSpPr>
          <p:cNvPr id="5" name="Date Placeholder 4">
            <a:extLst>
              <a:ext uri="{FF2B5EF4-FFF2-40B4-BE49-F238E27FC236}">
                <a16:creationId xmlns:a16="http://schemas.microsoft.com/office/drawing/2014/main" id="{872B96B7-1667-EACF-D435-CBC6711595D1}"/>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6" name="Footer Placeholder 5">
            <a:extLst>
              <a:ext uri="{FF2B5EF4-FFF2-40B4-BE49-F238E27FC236}">
                <a16:creationId xmlns:a16="http://schemas.microsoft.com/office/drawing/2014/main" id="{BD4BFE12-4E5C-EBE5-0301-57FA6BC7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72B4C-5E81-0B1B-3752-21E1F5F6B863}"/>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88045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CA1F2-5A01-C77B-7125-93A5AB8E91B3}"/>
              </a:ext>
            </a:extLst>
          </p:cNvPr>
          <p:cNvSpPr>
            <a:spLocks noGrp="1"/>
          </p:cNvSpPr>
          <p:nvPr>
            <p:ph type="title"/>
          </p:nvPr>
        </p:nvSpPr>
        <p:spPr>
          <a:xfrm>
            <a:off x="2263140" y="2336808"/>
            <a:ext cx="28392120" cy="8483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7EA266-AD7A-691C-D11F-BA8A0CEB8D58}"/>
              </a:ext>
            </a:extLst>
          </p:cNvPr>
          <p:cNvSpPr>
            <a:spLocks noGrp="1"/>
          </p:cNvSpPr>
          <p:nvPr>
            <p:ph type="body" idx="1"/>
          </p:nvPr>
        </p:nvSpPr>
        <p:spPr>
          <a:xfrm>
            <a:off x="2263140" y="11684000"/>
            <a:ext cx="28392120" cy="27848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90F95-5FA6-E61E-AC4D-855862BEB226}"/>
              </a:ext>
            </a:extLst>
          </p:cNvPr>
          <p:cNvSpPr>
            <a:spLocks noGrp="1"/>
          </p:cNvSpPr>
          <p:nvPr>
            <p:ph type="dt" sz="half" idx="2"/>
          </p:nvPr>
        </p:nvSpPr>
        <p:spPr>
          <a:xfrm>
            <a:off x="2263140" y="40680649"/>
            <a:ext cx="7406640" cy="2336800"/>
          </a:xfrm>
          <a:prstGeom prst="rect">
            <a:avLst/>
          </a:prstGeom>
        </p:spPr>
        <p:txBody>
          <a:bodyPr vert="horz" lIns="91440" tIns="45720" rIns="91440" bIns="45720" rtlCol="0" anchor="ctr"/>
          <a:lstStyle>
            <a:lvl1pPr algn="l">
              <a:defRPr sz="976">
                <a:solidFill>
                  <a:schemeClr val="tx1">
                    <a:tint val="75000"/>
                  </a:schemeClr>
                </a:solidFill>
              </a:defRPr>
            </a:lvl1p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53BF7411-0D32-7802-7AA0-DF3F024F7FD2}"/>
              </a:ext>
            </a:extLst>
          </p:cNvPr>
          <p:cNvSpPr>
            <a:spLocks noGrp="1"/>
          </p:cNvSpPr>
          <p:nvPr>
            <p:ph type="ftr" sz="quarter" idx="3"/>
          </p:nvPr>
        </p:nvSpPr>
        <p:spPr>
          <a:xfrm>
            <a:off x="10904220" y="40680649"/>
            <a:ext cx="11109960" cy="2336800"/>
          </a:xfrm>
          <a:prstGeom prst="rect">
            <a:avLst/>
          </a:prstGeom>
        </p:spPr>
        <p:txBody>
          <a:bodyPr vert="horz" lIns="91440" tIns="45720" rIns="91440" bIns="45720" rtlCol="0" anchor="ctr"/>
          <a:lstStyle>
            <a:lvl1pPr algn="ctr">
              <a:defRPr sz="976">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9C5D3F-E73B-F49D-1545-7C1FF5244A03}"/>
              </a:ext>
            </a:extLst>
          </p:cNvPr>
          <p:cNvSpPr>
            <a:spLocks noGrp="1"/>
          </p:cNvSpPr>
          <p:nvPr>
            <p:ph type="sldNum" sz="quarter" idx="4"/>
          </p:nvPr>
        </p:nvSpPr>
        <p:spPr>
          <a:xfrm>
            <a:off x="23248621" y="40680649"/>
            <a:ext cx="7406640" cy="2336800"/>
          </a:xfrm>
          <a:prstGeom prst="rect">
            <a:avLst/>
          </a:prstGeom>
        </p:spPr>
        <p:txBody>
          <a:bodyPr vert="horz" lIns="91440" tIns="45720" rIns="91440" bIns="45720" rtlCol="0" anchor="ctr"/>
          <a:lstStyle>
            <a:lvl1pPr algn="r">
              <a:defRPr sz="976">
                <a:solidFill>
                  <a:schemeClr val="tx1">
                    <a:tint val="75000"/>
                  </a:schemeClr>
                </a:solidFill>
              </a:defRPr>
            </a:lvl1pPr>
          </a:lstStyle>
          <a:p>
            <a:fld id="{936BE05D-D486-4687-BB29-38613DEBCAEB}" type="slidenum">
              <a:rPr lang="en-US" smtClean="0"/>
              <a:t>‹#›</a:t>
            </a:fld>
            <a:endParaRPr lang="en-US"/>
          </a:p>
        </p:txBody>
      </p:sp>
    </p:spTree>
    <p:extLst>
      <p:ext uri="{BB962C8B-B14F-4D97-AF65-F5344CB8AC3E}">
        <p14:creationId xmlns:p14="http://schemas.microsoft.com/office/powerpoint/2010/main" val="2114222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45108" rtl="0" eaLnBrk="1" latinLnBrk="0" hangingPunct="1">
        <a:lnSpc>
          <a:spcPct val="90000"/>
        </a:lnSpc>
        <a:spcBef>
          <a:spcPct val="0"/>
        </a:spcBef>
        <a:buNone/>
        <a:defRPr sz="3584" kern="1200">
          <a:solidFill>
            <a:schemeClr val="tx1"/>
          </a:solidFill>
          <a:latin typeface="+mj-lt"/>
          <a:ea typeface="+mj-ea"/>
          <a:cs typeface="+mj-cs"/>
        </a:defRPr>
      </a:lvl1pPr>
    </p:titleStyle>
    <p:bodyStyle>
      <a:lvl1pPr marL="186279" indent="-186279" algn="l" defTabSz="745108" rtl="0" eaLnBrk="1" latinLnBrk="0" hangingPunct="1">
        <a:lnSpc>
          <a:spcPct val="90000"/>
        </a:lnSpc>
        <a:spcBef>
          <a:spcPts val="816"/>
        </a:spcBef>
        <a:buFont typeface="Arial" panose="020B0604020202020204" pitchFamily="34" charset="0"/>
        <a:buChar char="•"/>
        <a:defRPr sz="2280" kern="1200">
          <a:solidFill>
            <a:schemeClr val="tx1"/>
          </a:solidFill>
          <a:latin typeface="+mn-lt"/>
          <a:ea typeface="+mn-ea"/>
          <a:cs typeface="+mn-cs"/>
        </a:defRPr>
      </a:lvl1pPr>
      <a:lvl2pPr marL="558828" indent="-186279" algn="l" defTabSz="745108" rtl="0" eaLnBrk="1" latinLnBrk="0" hangingPunct="1">
        <a:lnSpc>
          <a:spcPct val="90000"/>
        </a:lnSpc>
        <a:spcBef>
          <a:spcPts val="408"/>
        </a:spcBef>
        <a:buFont typeface="Arial" panose="020B0604020202020204" pitchFamily="34" charset="0"/>
        <a:buChar char="•"/>
        <a:defRPr sz="1960" kern="1200">
          <a:solidFill>
            <a:schemeClr val="tx1"/>
          </a:solidFill>
          <a:latin typeface="+mn-lt"/>
          <a:ea typeface="+mn-ea"/>
          <a:cs typeface="+mn-cs"/>
        </a:defRPr>
      </a:lvl2pPr>
      <a:lvl3pPr marL="931378" indent="-186279" algn="l" defTabSz="745108" rtl="0" eaLnBrk="1" latinLnBrk="0" hangingPunct="1">
        <a:lnSpc>
          <a:spcPct val="90000"/>
        </a:lnSpc>
        <a:spcBef>
          <a:spcPts val="408"/>
        </a:spcBef>
        <a:buFont typeface="Arial" panose="020B0604020202020204" pitchFamily="34" charset="0"/>
        <a:buChar char="•"/>
        <a:defRPr sz="1632" kern="1200">
          <a:solidFill>
            <a:schemeClr val="tx1"/>
          </a:solidFill>
          <a:latin typeface="+mn-lt"/>
          <a:ea typeface="+mn-ea"/>
          <a:cs typeface="+mn-cs"/>
        </a:defRPr>
      </a:lvl3pPr>
      <a:lvl4pPr marL="1303937"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4pPr>
      <a:lvl5pPr marL="167648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5pPr>
      <a:lvl6pPr marL="204903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6pPr>
      <a:lvl7pPr marL="242158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7pPr>
      <a:lvl8pPr marL="2794144"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8pPr>
      <a:lvl9pPr marL="3166694"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9pPr>
    </p:bodyStyle>
    <p:otherStyle>
      <a:defPPr>
        <a:defRPr lang="en-US"/>
      </a:defPPr>
      <a:lvl1pPr marL="0" algn="l" defTabSz="745108" rtl="0" eaLnBrk="1" latinLnBrk="0" hangingPunct="1">
        <a:defRPr sz="1464" kern="1200">
          <a:solidFill>
            <a:schemeClr val="tx1"/>
          </a:solidFill>
          <a:latin typeface="+mn-lt"/>
          <a:ea typeface="+mn-ea"/>
          <a:cs typeface="+mn-cs"/>
        </a:defRPr>
      </a:lvl1pPr>
      <a:lvl2pPr marL="372550" algn="l" defTabSz="745108" rtl="0" eaLnBrk="1" latinLnBrk="0" hangingPunct="1">
        <a:defRPr sz="1464" kern="1200">
          <a:solidFill>
            <a:schemeClr val="tx1"/>
          </a:solidFill>
          <a:latin typeface="+mn-lt"/>
          <a:ea typeface="+mn-ea"/>
          <a:cs typeface="+mn-cs"/>
        </a:defRPr>
      </a:lvl2pPr>
      <a:lvl3pPr marL="745108" algn="l" defTabSz="745108" rtl="0" eaLnBrk="1" latinLnBrk="0" hangingPunct="1">
        <a:defRPr sz="1464" kern="1200">
          <a:solidFill>
            <a:schemeClr val="tx1"/>
          </a:solidFill>
          <a:latin typeface="+mn-lt"/>
          <a:ea typeface="+mn-ea"/>
          <a:cs typeface="+mn-cs"/>
        </a:defRPr>
      </a:lvl3pPr>
      <a:lvl4pPr marL="1117658" algn="l" defTabSz="745108" rtl="0" eaLnBrk="1" latinLnBrk="0" hangingPunct="1">
        <a:defRPr sz="1464" kern="1200">
          <a:solidFill>
            <a:schemeClr val="tx1"/>
          </a:solidFill>
          <a:latin typeface="+mn-lt"/>
          <a:ea typeface="+mn-ea"/>
          <a:cs typeface="+mn-cs"/>
        </a:defRPr>
      </a:lvl4pPr>
      <a:lvl5pPr marL="1490208" algn="l" defTabSz="745108" rtl="0" eaLnBrk="1" latinLnBrk="0" hangingPunct="1">
        <a:defRPr sz="1464" kern="1200">
          <a:solidFill>
            <a:schemeClr val="tx1"/>
          </a:solidFill>
          <a:latin typeface="+mn-lt"/>
          <a:ea typeface="+mn-ea"/>
          <a:cs typeface="+mn-cs"/>
        </a:defRPr>
      </a:lvl5pPr>
      <a:lvl6pPr marL="1862758" algn="l" defTabSz="745108" rtl="0" eaLnBrk="1" latinLnBrk="0" hangingPunct="1">
        <a:defRPr sz="1464" kern="1200">
          <a:solidFill>
            <a:schemeClr val="tx1"/>
          </a:solidFill>
          <a:latin typeface="+mn-lt"/>
          <a:ea typeface="+mn-ea"/>
          <a:cs typeface="+mn-cs"/>
        </a:defRPr>
      </a:lvl6pPr>
      <a:lvl7pPr marL="2235314" algn="l" defTabSz="745108" rtl="0" eaLnBrk="1" latinLnBrk="0" hangingPunct="1">
        <a:defRPr sz="1464" kern="1200">
          <a:solidFill>
            <a:schemeClr val="tx1"/>
          </a:solidFill>
          <a:latin typeface="+mn-lt"/>
          <a:ea typeface="+mn-ea"/>
          <a:cs typeface="+mn-cs"/>
        </a:defRPr>
      </a:lvl7pPr>
      <a:lvl8pPr marL="2607865" algn="l" defTabSz="745108" rtl="0" eaLnBrk="1" latinLnBrk="0" hangingPunct="1">
        <a:defRPr sz="1464" kern="1200">
          <a:solidFill>
            <a:schemeClr val="tx1"/>
          </a:solidFill>
          <a:latin typeface="+mn-lt"/>
          <a:ea typeface="+mn-ea"/>
          <a:cs typeface="+mn-cs"/>
        </a:defRPr>
      </a:lvl8pPr>
      <a:lvl9pPr marL="2980415" algn="l" defTabSz="745108" rtl="0" eaLnBrk="1" latinLnBrk="0" hangingPunct="1">
        <a:defRPr sz="14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image" Target="../media/image16.png"/><Relationship Id="rId26" Type="http://schemas.openxmlformats.org/officeDocument/2006/relationships/image" Target="../media/image24.png"/><Relationship Id="rId21" Type="http://schemas.openxmlformats.org/officeDocument/2006/relationships/image" Target="../media/image19.png"/><Relationship Id="rId34" Type="http://schemas.openxmlformats.org/officeDocument/2006/relationships/image" Target="../media/image32.emf"/><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emf"/><Relationship Id="rId38" Type="http://schemas.openxmlformats.org/officeDocument/2006/relationships/image" Target="../media/image36.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emf"/><Relationship Id="rId29" Type="http://schemas.openxmlformats.org/officeDocument/2006/relationships/image" Target="../media/image27.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emf"/><Relationship Id="rId24" Type="http://schemas.openxmlformats.org/officeDocument/2006/relationships/image" Target="../media/image22.png"/><Relationship Id="rId32" Type="http://schemas.openxmlformats.org/officeDocument/2006/relationships/image" Target="../media/image30.emf"/><Relationship Id="rId37"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emf"/><Relationship Id="rId36" Type="http://schemas.openxmlformats.org/officeDocument/2006/relationships/image" Target="../media/image34.png"/><Relationship Id="rId10" Type="http://schemas.openxmlformats.org/officeDocument/2006/relationships/image" Target="../media/image8.emf"/><Relationship Id="rId19" Type="http://schemas.openxmlformats.org/officeDocument/2006/relationships/image" Target="../media/image17.png"/><Relationship Id="rId31" Type="http://schemas.openxmlformats.org/officeDocument/2006/relationships/image" Target="../media/image29.em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emf"/><Relationship Id="rId30" Type="http://schemas.openxmlformats.org/officeDocument/2006/relationships/image" Target="../media/image28.emf"/><Relationship Id="rId35" Type="http://schemas.openxmlformats.org/officeDocument/2006/relationships/image" Target="../media/image33.png"/><Relationship Id="rId8" Type="http://schemas.openxmlformats.org/officeDocument/2006/relationships/image" Target="../media/image6.png"/><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3" Type="http://schemas.openxmlformats.org/officeDocument/2006/relationships/image" Target="../media/image41.emf"/><Relationship Id="rId18" Type="http://schemas.openxmlformats.org/officeDocument/2006/relationships/image" Target="../media/image45.png"/><Relationship Id="rId26" Type="http://schemas.openxmlformats.org/officeDocument/2006/relationships/image" Target="../media/image4.png"/><Relationship Id="rId39" Type="http://schemas.openxmlformats.org/officeDocument/2006/relationships/image" Target="../media/image14.png"/><Relationship Id="rId21" Type="http://schemas.openxmlformats.org/officeDocument/2006/relationships/image" Target="../media/image48.png"/><Relationship Id="rId34" Type="http://schemas.openxmlformats.org/officeDocument/2006/relationships/image" Target="../media/image9.emf"/><Relationship Id="rId42"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7.png"/><Relationship Id="rId41"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0.emf"/><Relationship Id="rId24" Type="http://schemas.openxmlformats.org/officeDocument/2006/relationships/image" Target="../media/image51.png"/><Relationship Id="rId32" Type="http://schemas.openxmlformats.org/officeDocument/2006/relationships/image" Target="../media/image55.png"/><Relationship Id="rId37" Type="http://schemas.openxmlformats.org/officeDocument/2006/relationships/image" Target="../media/image12.png"/><Relationship Id="rId40" Type="http://schemas.openxmlformats.org/officeDocument/2006/relationships/image" Target="../media/image15.png"/><Relationship Id="rId5" Type="http://schemas.openxmlformats.org/officeDocument/2006/relationships/image" Target="../media/image1.png"/><Relationship Id="rId15" Type="http://schemas.openxmlformats.org/officeDocument/2006/relationships/image" Target="../media/image42.emf"/><Relationship Id="rId23" Type="http://schemas.openxmlformats.org/officeDocument/2006/relationships/image" Target="../media/image50.png"/><Relationship Id="rId28" Type="http://schemas.openxmlformats.org/officeDocument/2006/relationships/image" Target="../media/image6.png"/><Relationship Id="rId36" Type="http://schemas.openxmlformats.org/officeDocument/2006/relationships/image" Target="../media/image11.emf"/><Relationship Id="rId10" Type="http://schemas.openxmlformats.org/officeDocument/2006/relationships/oleObject" Target="../embeddings/oleObject2.bin"/><Relationship Id="rId19" Type="http://schemas.openxmlformats.org/officeDocument/2006/relationships/image" Target="../media/image46.png"/><Relationship Id="rId31" Type="http://schemas.openxmlformats.org/officeDocument/2006/relationships/image" Target="../media/image54.png"/><Relationship Id="rId4" Type="http://schemas.openxmlformats.org/officeDocument/2006/relationships/image" Target="../media/image38.png"/><Relationship Id="rId9" Type="http://schemas.openxmlformats.org/officeDocument/2006/relationships/image" Target="../media/image39.emf"/><Relationship Id="rId14" Type="http://schemas.openxmlformats.org/officeDocument/2006/relationships/oleObject" Target="../embeddings/oleObject4.bin"/><Relationship Id="rId22" Type="http://schemas.openxmlformats.org/officeDocument/2006/relationships/image" Target="../media/image49.png"/><Relationship Id="rId27" Type="http://schemas.openxmlformats.org/officeDocument/2006/relationships/image" Target="../media/image5.png"/><Relationship Id="rId30" Type="http://schemas.openxmlformats.org/officeDocument/2006/relationships/image" Target="../media/image53.png"/><Relationship Id="rId35" Type="http://schemas.openxmlformats.org/officeDocument/2006/relationships/image" Target="../media/image10.emf"/><Relationship Id="rId43" Type="http://schemas.openxmlformats.org/officeDocument/2006/relationships/image" Target="../media/image18.emf"/><Relationship Id="rId8" Type="http://schemas.openxmlformats.org/officeDocument/2006/relationships/oleObject" Target="../embeddings/oleObject1.bin"/><Relationship Id="rId3" Type="http://schemas.openxmlformats.org/officeDocument/2006/relationships/image" Target="../media/image37.png"/><Relationship Id="rId12" Type="http://schemas.openxmlformats.org/officeDocument/2006/relationships/oleObject" Target="../embeddings/oleObject3.bin"/><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8.emf"/><Relationship Id="rId3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FB93CD-3ADE-D4A4-4146-520772A1104D}"/>
              </a:ext>
            </a:extLst>
          </p:cNvPr>
          <p:cNvSpPr/>
          <p:nvPr/>
        </p:nvSpPr>
        <p:spPr>
          <a:xfrm>
            <a:off x="820704" y="4502550"/>
            <a:ext cx="17250620" cy="6277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2" name="Title 1">
            <a:extLst>
              <a:ext uri="{FF2B5EF4-FFF2-40B4-BE49-F238E27FC236}">
                <a16:creationId xmlns:a16="http://schemas.microsoft.com/office/drawing/2014/main" id="{30E5B480-5CB8-4FCE-8677-07CF14CF4853}"/>
              </a:ext>
            </a:extLst>
          </p:cNvPr>
          <p:cNvSpPr>
            <a:spLocks noGrp="1"/>
          </p:cNvSpPr>
          <p:nvPr>
            <p:ph type="ctrTitle"/>
          </p:nvPr>
        </p:nvSpPr>
        <p:spPr>
          <a:xfrm>
            <a:off x="6352027" y="305268"/>
            <a:ext cx="20214347" cy="2237624"/>
          </a:xfrm>
        </p:spPr>
        <p:txBody>
          <a:bodyPr>
            <a:noAutofit/>
          </a:bodyPr>
          <a:lstStyle/>
          <a:p>
            <a:r>
              <a:rPr lang="en-US" sz="6664" b="1" cap="all" dirty="0">
                <a:latin typeface="Calibri" panose="020F0502020204030204" pitchFamily="34" charset="0"/>
                <a:ea typeface="Calibri" panose="020F0502020204030204" pitchFamily="34" charset="0"/>
                <a:cs typeface="Times New Roman" panose="02020603050405020304" pitchFamily="18" charset="0"/>
              </a:rPr>
              <a:t>Foreign and autoreactive cd4 conventional and regulatory t cells in t1d and healthy subjects</a:t>
            </a:r>
            <a:endParaRPr lang="en-US" sz="6664"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7EEED76-11BB-85EC-E380-131EC99EEA3C}"/>
              </a:ext>
            </a:extLst>
          </p:cNvPr>
          <p:cNvSpPr txBox="1"/>
          <p:nvPr/>
        </p:nvSpPr>
        <p:spPr>
          <a:xfrm>
            <a:off x="7347672" y="2352250"/>
            <a:ext cx="18223056" cy="1450525"/>
          </a:xfrm>
          <a:prstGeom prst="rect">
            <a:avLst/>
          </a:prstGeom>
          <a:noFill/>
        </p:spPr>
        <p:txBody>
          <a:bodyPr wrap="square">
            <a:spAutoFit/>
          </a:bodyPr>
          <a:lstStyle/>
          <a:p>
            <a:pPr algn="ctr">
              <a:spcAft>
                <a:spcPts val="496"/>
              </a:spcAft>
            </a:pPr>
            <a:r>
              <a:rPr lang="en-US" sz="2664" dirty="0">
                <a:latin typeface="Arial" panose="020B0604020202020204" pitchFamily="34" charset="0"/>
                <a:ea typeface="Calibri" panose="020F0502020204030204" pitchFamily="34" charset="0"/>
                <a:cs typeface="Arial" panose="020B0604020202020204" pitchFamily="34" charset="0"/>
              </a:rPr>
              <a:t>Thomas H. Edwards</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Janice Chen</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Alex Hu</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Vivian Gersuk</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David J. Rawlings</a:t>
            </a:r>
            <a:r>
              <a:rPr lang="en-US" sz="2664" baseline="30000" dirty="0">
                <a:latin typeface="Arial" panose="020B0604020202020204" pitchFamily="34" charset="0"/>
                <a:ea typeface="Calibri" panose="020F0502020204030204" pitchFamily="34" charset="0"/>
                <a:cs typeface="Arial" panose="020B0604020202020204" pitchFamily="34" charset="0"/>
              </a:rPr>
              <a:t>3</a:t>
            </a:r>
            <a:r>
              <a:rPr lang="en-US" sz="2664" dirty="0">
                <a:latin typeface="Arial" panose="020B0604020202020204" pitchFamily="34" charset="0"/>
                <a:ea typeface="Calibri" panose="020F0502020204030204" pitchFamily="34" charset="0"/>
                <a:cs typeface="Arial" panose="020B0604020202020204" pitchFamily="34" charset="0"/>
              </a:rPr>
              <a:t>, Jane Buckner</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Karen Cerosaletti</a:t>
            </a:r>
            <a:r>
              <a:rPr lang="en-US" sz="2664" baseline="30000" dirty="0">
                <a:latin typeface="Arial" panose="020B0604020202020204" pitchFamily="34" charset="0"/>
                <a:ea typeface="Calibri" panose="020F0502020204030204" pitchFamily="34" charset="0"/>
                <a:cs typeface="Arial" panose="020B0604020202020204" pitchFamily="34" charset="0"/>
              </a:rPr>
              <a:t>1</a:t>
            </a:r>
            <a:endParaRPr lang="en-US" sz="2664" dirty="0">
              <a:latin typeface="Arial" panose="020B0604020202020204" pitchFamily="34" charset="0"/>
              <a:ea typeface="Calibri" panose="020F0502020204030204" pitchFamily="34" charset="0"/>
              <a:cs typeface="Arial" panose="020B0604020202020204" pitchFamily="34" charset="0"/>
            </a:endParaRPr>
          </a:p>
          <a:p>
            <a:pPr algn="ctr">
              <a:spcAft>
                <a:spcPts val="496"/>
              </a:spcAft>
            </a:pPr>
            <a:r>
              <a:rPr lang="en-US" sz="2664" dirty="0">
                <a:latin typeface="Arial" panose="020B0604020202020204" pitchFamily="34" charset="0"/>
                <a:ea typeface="Calibri" panose="020F0502020204030204" pitchFamily="34" charset="0"/>
                <a:cs typeface="Arial" panose="020B0604020202020204" pitchFamily="34" charset="0"/>
              </a:rPr>
              <a:t>Centers for </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Translational and </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Systems Immunology, Benaroya Research Institute, Seattle WA; </a:t>
            </a:r>
          </a:p>
          <a:p>
            <a:pPr algn="ctr">
              <a:spcAft>
                <a:spcPts val="496"/>
              </a:spcAft>
            </a:pPr>
            <a:r>
              <a:rPr lang="en-US" sz="2664" baseline="30000" dirty="0">
                <a:latin typeface="Arial" panose="020B0604020202020204" pitchFamily="34" charset="0"/>
                <a:ea typeface="Calibri" panose="020F0502020204030204" pitchFamily="34" charset="0"/>
                <a:cs typeface="Arial" panose="020B0604020202020204" pitchFamily="34" charset="0"/>
              </a:rPr>
              <a:t>3</a:t>
            </a:r>
            <a:r>
              <a:rPr lang="en-US" sz="2664" dirty="0">
                <a:latin typeface="Arial" panose="020B0604020202020204" pitchFamily="34" charset="0"/>
                <a:ea typeface="Calibri" panose="020F0502020204030204" pitchFamily="34" charset="0"/>
                <a:cs typeface="Arial" panose="020B0604020202020204" pitchFamily="34" charset="0"/>
              </a:rPr>
              <a:t>Seattle</a:t>
            </a:r>
            <a:r>
              <a:rPr lang="en-US" sz="2664" baseline="30000" dirty="0">
                <a:latin typeface="Arial" panose="020B0604020202020204" pitchFamily="34" charset="0"/>
                <a:ea typeface="Calibri" panose="020F0502020204030204" pitchFamily="34" charset="0"/>
                <a:cs typeface="Arial" panose="020B0604020202020204" pitchFamily="34" charset="0"/>
              </a:rPr>
              <a:t> </a:t>
            </a:r>
            <a:r>
              <a:rPr lang="en-US" sz="2664" dirty="0">
                <a:latin typeface="Arial" panose="020B0604020202020204" pitchFamily="34" charset="0"/>
                <a:ea typeface="Calibri" panose="020F0502020204030204" pitchFamily="34" charset="0"/>
                <a:cs typeface="Arial" panose="020B0604020202020204" pitchFamily="34" charset="0"/>
              </a:rPr>
              <a:t>Children Research Institute; *Co-1</a:t>
            </a:r>
            <a:r>
              <a:rPr lang="en-US" sz="2664" baseline="30000" dirty="0">
                <a:latin typeface="Arial" panose="020B0604020202020204" pitchFamily="34" charset="0"/>
                <a:ea typeface="Calibri" panose="020F0502020204030204" pitchFamily="34" charset="0"/>
                <a:cs typeface="Arial" panose="020B0604020202020204" pitchFamily="34" charset="0"/>
              </a:rPr>
              <a:t>st</a:t>
            </a:r>
            <a:r>
              <a:rPr lang="en-US" sz="2664" dirty="0">
                <a:latin typeface="Arial" panose="020B0604020202020204" pitchFamily="34" charset="0"/>
                <a:ea typeface="Calibri" panose="020F0502020204030204" pitchFamily="34" charset="0"/>
                <a:cs typeface="Arial" panose="020B0604020202020204" pitchFamily="34" charset="0"/>
              </a:rPr>
              <a:t> authors</a:t>
            </a:r>
          </a:p>
        </p:txBody>
      </p:sp>
      <p:pic>
        <p:nvPicPr>
          <p:cNvPr id="9" name="Picture 8" descr="A picture containing graphical user interface&#10;&#10;Description automatically generated">
            <a:extLst>
              <a:ext uri="{FF2B5EF4-FFF2-40B4-BE49-F238E27FC236}">
                <a16:creationId xmlns:a16="http://schemas.microsoft.com/office/drawing/2014/main" id="{A54A837D-F8C1-E6F3-6357-A88678AF1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8399" y="3115742"/>
            <a:ext cx="3584201" cy="746865"/>
          </a:xfrm>
          <a:prstGeom prst="rect">
            <a:avLst/>
          </a:prstGeom>
        </p:spPr>
      </p:pic>
      <p:cxnSp>
        <p:nvCxnSpPr>
          <p:cNvPr id="7" name="Straight Connector 6">
            <a:extLst>
              <a:ext uri="{FF2B5EF4-FFF2-40B4-BE49-F238E27FC236}">
                <a16:creationId xmlns:a16="http://schemas.microsoft.com/office/drawing/2014/main" id="{2ECEAF25-DB48-3C1F-4582-25E58CBEA6AA}"/>
              </a:ext>
            </a:extLst>
          </p:cNvPr>
          <p:cNvCxnSpPr>
            <a:cxnSpLocks/>
          </p:cNvCxnSpPr>
          <p:nvPr/>
        </p:nvCxnSpPr>
        <p:spPr>
          <a:xfrm>
            <a:off x="653143" y="4042563"/>
            <a:ext cx="31579457" cy="0"/>
          </a:xfrm>
          <a:prstGeom prst="line">
            <a:avLst/>
          </a:prstGeom>
          <a:ln w="57150">
            <a:solidFill>
              <a:srgbClr val="08A0D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030F0E-5C49-7937-9256-C2114CA8A09F}"/>
              </a:ext>
            </a:extLst>
          </p:cNvPr>
          <p:cNvSpPr txBox="1"/>
          <p:nvPr/>
        </p:nvSpPr>
        <p:spPr>
          <a:xfrm>
            <a:off x="19304346" y="7207442"/>
            <a:ext cx="4134465" cy="409343"/>
          </a:xfrm>
          <a:prstGeom prst="rect">
            <a:avLst/>
          </a:prstGeom>
          <a:noFill/>
        </p:spPr>
        <p:txBody>
          <a:bodyPr wrap="none" rtlCol="0">
            <a:spAutoFit/>
          </a:bodyPr>
          <a:lstStyle/>
          <a:p>
            <a:r>
              <a:rPr lang="en-US" sz="2060" dirty="0">
                <a:latin typeface="Arial" panose="020B0604020202020204" pitchFamily="34" charset="0"/>
                <a:cs typeface="Arial" panose="020B0604020202020204" pitchFamily="34" charset="0"/>
              </a:rPr>
              <a:t>B. Single cell sequencing pipeline</a:t>
            </a:r>
          </a:p>
        </p:txBody>
      </p:sp>
      <p:sp>
        <p:nvSpPr>
          <p:cNvPr id="10" name="TextBox 9">
            <a:extLst>
              <a:ext uri="{FF2B5EF4-FFF2-40B4-BE49-F238E27FC236}">
                <a16:creationId xmlns:a16="http://schemas.microsoft.com/office/drawing/2014/main" id="{BE60A19C-8996-2945-DF5E-B385ED2516F6}"/>
              </a:ext>
            </a:extLst>
          </p:cNvPr>
          <p:cNvSpPr txBox="1"/>
          <p:nvPr/>
        </p:nvSpPr>
        <p:spPr>
          <a:xfrm>
            <a:off x="1094504" y="4302619"/>
            <a:ext cx="16691502" cy="6373540"/>
          </a:xfrm>
          <a:prstGeom prst="rect">
            <a:avLst/>
          </a:prstGeom>
          <a:noFill/>
          <a:ln>
            <a:noFill/>
          </a:ln>
        </p:spPr>
        <p:txBody>
          <a:bodyPr wrap="square" rtlCol="0">
            <a:spAutoFit/>
          </a:bodyPr>
          <a:lstStyle/>
          <a:p>
            <a:pPr marL="232845" indent="-232845" algn="just"/>
            <a:endParaRPr lang="en-US" sz="1850" b="1" dirty="0">
              <a:latin typeface="Arial" panose="020B0604020202020204" pitchFamily="34" charset="0"/>
              <a:cs typeface="Arial" panose="020B0604020202020204" pitchFamily="34" charset="0"/>
            </a:endParaRPr>
          </a:p>
          <a:p>
            <a:pPr marL="232845" indent="-232845" algn="just"/>
            <a:r>
              <a:rPr lang="en-US" sz="1900" b="1" dirty="0">
                <a:latin typeface="Arial" panose="020B0604020202020204" pitchFamily="34" charset="0"/>
                <a:cs typeface="Arial" panose="020B0604020202020204" pitchFamily="34" charset="0"/>
              </a:rPr>
              <a:t>Objective: </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Characterize the features of islet autoreactive CD4 regulatory T cells (Tregs) in type 1 diabetes (T1D) compared to islet CD4 conventional T cells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in the context of foreign antigen-reactive T cells</a:t>
            </a:r>
          </a:p>
          <a:p>
            <a:pPr marL="232845" indent="-232845" algn="just"/>
            <a:r>
              <a:rPr lang="en-US" sz="1900" b="1" dirty="0">
                <a:latin typeface="Arial" panose="020B0604020202020204" pitchFamily="34" charset="0"/>
                <a:cs typeface="Arial" panose="020B0604020202020204" pitchFamily="34" charset="0"/>
              </a:rPr>
              <a:t>Approach:</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Peripheral whole blood from cross sectional cohorts of established T1D subjects and matched non-diabetic healthy controls carrying the high-risk class II DRB1*0401 allele.</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Isolated islet and foreign reactive CD4 Treg and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using a CD154-CD137 activation induced marker (AIM) assay by single cell sorting followed by single cell RNA-sequencing utilizing 10X Chromium 5’ GEX/TCR/FB with Illumina P4 XLEAP.</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Analyzed the transcriptomic and TCR profiles of foreign and islet reactive CD4 Tregs and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in T1D donors compared with control donors.</a:t>
            </a:r>
          </a:p>
          <a:p>
            <a:pPr marL="232845" indent="-232845" algn="just"/>
            <a:r>
              <a:rPr lang="en-US" sz="1900" b="1" dirty="0">
                <a:latin typeface="Arial" panose="020B0604020202020204" pitchFamily="34" charset="0"/>
                <a:cs typeface="Arial" panose="020B0604020202020204" pitchFamily="34" charset="0"/>
              </a:rPr>
              <a:t>Results:</a:t>
            </a:r>
          </a:p>
          <a:p>
            <a:pPr marL="969963"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Multiple samples can be prepared in one day, </a:t>
            </a:r>
            <a:r>
              <a:rPr lang="en-US" sz="1900" dirty="0" err="1">
                <a:latin typeface="Arial" panose="020B0604020202020204" pitchFamily="34" charset="0"/>
                <a:cs typeface="Arial" panose="020B0604020202020204" pitchFamily="34" charset="0"/>
              </a:rPr>
              <a:t>hashtagged</a:t>
            </a:r>
            <a:r>
              <a:rPr lang="en-US" sz="1900" dirty="0">
                <a:latin typeface="Arial" panose="020B0604020202020204" pitchFamily="34" charset="0"/>
                <a:cs typeface="Arial" panose="020B0604020202020204" pitchFamily="34" charset="0"/>
              </a:rPr>
              <a:t>, and combined </a:t>
            </a:r>
          </a:p>
          <a:p>
            <a:pPr marL="969963"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10X cell capture was poor, 35%, but chip was loaded on high end (50K)</a:t>
            </a:r>
          </a:p>
          <a:p>
            <a:pPr marL="969963"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We were able to test multiple stimulations</a:t>
            </a:r>
          </a:p>
          <a:p>
            <a:pPr marL="969963"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Polyclonal stimulated CD4 works well as a landscape of all CD4 T cells as they co-cluster with AIM stimulated cells</a:t>
            </a:r>
          </a:p>
          <a:p>
            <a:pPr marL="969963"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Ag specific but not polyclonal stimulated T cells show clonal expansion</a:t>
            </a:r>
          </a:p>
          <a:p>
            <a:pPr marL="969963"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Little TCR sharing between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and Treg cells</a:t>
            </a:r>
          </a:p>
          <a:p>
            <a:pPr marL="187566" lvl="1" algn="just">
              <a:spcAft>
                <a:spcPts val="976"/>
              </a:spcAft>
              <a:buClr>
                <a:srgbClr val="08A0D6"/>
              </a:buClr>
              <a:buSzPct val="120000"/>
            </a:pPr>
            <a:r>
              <a:rPr lang="en-US" sz="1900" b="1" dirty="0">
                <a:latin typeface="Arial" panose="020B0604020202020204" pitchFamily="34" charset="0"/>
                <a:cs typeface="Arial" panose="020B0604020202020204" pitchFamily="34" charset="0"/>
              </a:rPr>
              <a:t>Conclusion:</a:t>
            </a:r>
          </a:p>
          <a:p>
            <a:pPr marL="420420" lvl="1" indent="-232845" algn="just">
              <a:buClr>
                <a:srgbClr val="08A0D6"/>
              </a:buClr>
              <a:buSzPct val="120000"/>
              <a:buFont typeface="Arial" panose="020B0604020202020204" pitchFamily="34" charset="0"/>
              <a:buChar char="•"/>
            </a:pPr>
            <a:r>
              <a:rPr lang="en-US" sz="1900" dirty="0">
                <a:latin typeface="Arial" panose="020B0604020202020204" pitchFamily="34" charset="0"/>
                <a:ea typeface="Calibri" panose="020F0502020204030204" pitchFamily="34" charset="0"/>
                <a:cs typeface="Arial" panose="020B0604020202020204" pitchFamily="34" charset="0"/>
              </a:rPr>
              <a:t>Islet autoreactive CD4 Tregs are less frequent than islet </a:t>
            </a:r>
            <a:r>
              <a:rPr lang="en-US" sz="1900" dirty="0" err="1">
                <a:latin typeface="Arial" panose="020B0604020202020204" pitchFamily="34" charset="0"/>
                <a:ea typeface="Calibri" panose="020F0502020204030204" pitchFamily="34" charset="0"/>
                <a:cs typeface="Arial" panose="020B0604020202020204" pitchFamily="34" charset="0"/>
              </a:rPr>
              <a:t>Tconv</a:t>
            </a:r>
            <a:r>
              <a:rPr lang="en-US" sz="1900" dirty="0">
                <a:latin typeface="Arial" panose="020B0604020202020204" pitchFamily="34" charset="0"/>
                <a:ea typeface="Calibri" panose="020F0502020204030204" pitchFamily="34" charset="0"/>
                <a:cs typeface="Arial" panose="020B0604020202020204" pitchFamily="34" charset="0"/>
              </a:rPr>
              <a:t> cells in T1D donors and are expanded consistent with antigen experience </a:t>
            </a:r>
            <a:r>
              <a:rPr lang="en-US" sz="1900" i="1" dirty="0">
                <a:latin typeface="Arial" panose="020B0604020202020204" pitchFamily="34" charset="0"/>
                <a:ea typeface="Calibri" panose="020F0502020204030204" pitchFamily="34" charset="0"/>
                <a:cs typeface="Arial" panose="020B0604020202020204" pitchFamily="34" charset="0"/>
              </a:rPr>
              <a:t>in vivo</a:t>
            </a:r>
            <a:r>
              <a:rPr lang="en-US" sz="1900" dirty="0">
                <a:latin typeface="Arial" panose="020B0604020202020204" pitchFamily="34" charset="0"/>
                <a:ea typeface="Calibri" panose="020F0502020204030204" pitchFamily="34" charset="0"/>
                <a:cs typeface="Arial" panose="020B0604020202020204" pitchFamily="34" charset="0"/>
              </a:rPr>
              <a:t>.</a:t>
            </a:r>
          </a:p>
        </p:txBody>
      </p:sp>
      <p:sp>
        <p:nvSpPr>
          <p:cNvPr id="59" name="TextBox 58">
            <a:extLst>
              <a:ext uri="{FF2B5EF4-FFF2-40B4-BE49-F238E27FC236}">
                <a16:creationId xmlns:a16="http://schemas.microsoft.com/office/drawing/2014/main" id="{325126E9-EFA9-E811-B2A6-55CF5A04BEE1}"/>
              </a:ext>
            </a:extLst>
          </p:cNvPr>
          <p:cNvSpPr txBox="1"/>
          <p:nvPr/>
        </p:nvSpPr>
        <p:spPr>
          <a:xfrm>
            <a:off x="7921812" y="4250324"/>
            <a:ext cx="1935145"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Summary</a:t>
            </a:r>
          </a:p>
        </p:txBody>
      </p:sp>
      <p:sp>
        <p:nvSpPr>
          <p:cNvPr id="32" name="Rectangle 31">
            <a:extLst>
              <a:ext uri="{FF2B5EF4-FFF2-40B4-BE49-F238E27FC236}">
                <a16:creationId xmlns:a16="http://schemas.microsoft.com/office/drawing/2014/main" id="{947CC40F-0AF2-7908-9229-F9EACE9D859F}"/>
              </a:ext>
            </a:extLst>
          </p:cNvPr>
          <p:cNvSpPr/>
          <p:nvPr/>
        </p:nvSpPr>
        <p:spPr>
          <a:xfrm>
            <a:off x="820704" y="19332807"/>
            <a:ext cx="17218904" cy="13839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27" name="TextBox 26">
            <a:extLst>
              <a:ext uri="{FF2B5EF4-FFF2-40B4-BE49-F238E27FC236}">
                <a16:creationId xmlns:a16="http://schemas.microsoft.com/office/drawing/2014/main" id="{6CFCDEE6-3825-7EC2-ED33-408F9E5FEBE9}"/>
              </a:ext>
            </a:extLst>
          </p:cNvPr>
          <p:cNvSpPr txBox="1"/>
          <p:nvPr/>
        </p:nvSpPr>
        <p:spPr>
          <a:xfrm>
            <a:off x="1775809" y="19163235"/>
            <a:ext cx="14531424" cy="56752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2. Technical analysis considerations (</a:t>
            </a:r>
            <a:r>
              <a:rPr lang="en-US" sz="3000" b="1" dirty="0">
                <a:solidFill>
                  <a:srgbClr val="FF0000"/>
                </a:solidFill>
                <a:latin typeface="Arial" panose="020B0604020202020204" pitchFamily="34" charset="0"/>
                <a:cs typeface="Arial" panose="020B0604020202020204" pitchFamily="34" charset="0"/>
              </a:rPr>
              <a:t>REWORD</a:t>
            </a:r>
            <a:r>
              <a:rPr lang="en-US" sz="3000" b="1" dirty="0">
                <a:solidFill>
                  <a:srgbClr val="08A0D6"/>
                </a:solidFill>
                <a:latin typeface="Arial" panose="020B0604020202020204" pitchFamily="34" charset="0"/>
                <a:cs typeface="Arial" panose="020B0604020202020204" pitchFamily="34" charset="0"/>
              </a:rPr>
              <a:t>)</a:t>
            </a:r>
          </a:p>
        </p:txBody>
      </p:sp>
      <p:sp>
        <p:nvSpPr>
          <p:cNvPr id="41" name="Rectangle 40">
            <a:extLst>
              <a:ext uri="{FF2B5EF4-FFF2-40B4-BE49-F238E27FC236}">
                <a16:creationId xmlns:a16="http://schemas.microsoft.com/office/drawing/2014/main" id="{14E34C90-6112-185F-EE8A-13211C32C6E7}"/>
              </a:ext>
            </a:extLst>
          </p:cNvPr>
          <p:cNvSpPr/>
          <p:nvPr/>
        </p:nvSpPr>
        <p:spPr>
          <a:xfrm>
            <a:off x="795832" y="33882685"/>
            <a:ext cx="17239103" cy="93396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0" name="Rectangle 39">
            <a:extLst>
              <a:ext uri="{FF2B5EF4-FFF2-40B4-BE49-F238E27FC236}">
                <a16:creationId xmlns:a16="http://schemas.microsoft.com/office/drawing/2014/main" id="{E0DD399C-6020-94E6-A7A9-5BC71A8F7320}"/>
              </a:ext>
            </a:extLst>
          </p:cNvPr>
          <p:cNvSpPr/>
          <p:nvPr/>
        </p:nvSpPr>
        <p:spPr>
          <a:xfrm>
            <a:off x="18678536" y="19492123"/>
            <a:ext cx="13485239" cy="9130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8" name="Rectangle 47">
            <a:extLst>
              <a:ext uri="{FF2B5EF4-FFF2-40B4-BE49-F238E27FC236}">
                <a16:creationId xmlns:a16="http://schemas.microsoft.com/office/drawing/2014/main" id="{07AC4DC3-430E-9CFE-5918-2C8C65B54CCA}"/>
              </a:ext>
            </a:extLst>
          </p:cNvPr>
          <p:cNvSpPr/>
          <p:nvPr/>
        </p:nvSpPr>
        <p:spPr>
          <a:xfrm>
            <a:off x="18678536" y="29683089"/>
            <a:ext cx="13400499" cy="116594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83" name="TextBox 82">
            <a:extLst>
              <a:ext uri="{FF2B5EF4-FFF2-40B4-BE49-F238E27FC236}">
                <a16:creationId xmlns:a16="http://schemas.microsoft.com/office/drawing/2014/main" id="{F17A495E-D49C-B423-E0AE-AE8092F3D102}"/>
              </a:ext>
            </a:extLst>
          </p:cNvPr>
          <p:cNvSpPr txBox="1"/>
          <p:nvPr/>
        </p:nvSpPr>
        <p:spPr>
          <a:xfrm>
            <a:off x="20290542" y="28923480"/>
            <a:ext cx="10683918"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5. Both islet- and CEFX-specific Tregs/</a:t>
            </a:r>
            <a:r>
              <a:rPr lang="en-US" sz="3000" b="1" dirty="0" err="1">
                <a:solidFill>
                  <a:srgbClr val="08A0D6"/>
                </a:solidFill>
                <a:latin typeface="Arial" panose="020B0604020202020204" pitchFamily="34" charset="0"/>
                <a:cs typeface="Arial" panose="020B0604020202020204" pitchFamily="34" charset="0"/>
              </a:rPr>
              <a:t>Tconvs</a:t>
            </a:r>
            <a:r>
              <a:rPr lang="en-US" sz="3000" b="1" dirty="0">
                <a:solidFill>
                  <a:srgbClr val="08A0D6"/>
                </a:solidFill>
                <a:latin typeface="Arial" panose="020B0604020202020204" pitchFamily="34" charset="0"/>
                <a:cs typeface="Arial" panose="020B0604020202020204" pitchFamily="34" charset="0"/>
              </a:rPr>
              <a:t> are expanded, but share few TCR sequences</a:t>
            </a:r>
          </a:p>
        </p:txBody>
      </p:sp>
      <p:sp>
        <p:nvSpPr>
          <p:cNvPr id="84" name="TextBox 83">
            <a:extLst>
              <a:ext uri="{FF2B5EF4-FFF2-40B4-BE49-F238E27FC236}">
                <a16:creationId xmlns:a16="http://schemas.microsoft.com/office/drawing/2014/main" id="{87BEEC81-7A57-5BEF-6907-9FC008DCA429}"/>
              </a:ext>
            </a:extLst>
          </p:cNvPr>
          <p:cNvSpPr txBox="1"/>
          <p:nvPr/>
        </p:nvSpPr>
        <p:spPr>
          <a:xfrm>
            <a:off x="19357440" y="19157171"/>
            <a:ext cx="12208715"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4. Identification of Tregs and T conventional antigen-specific cells</a:t>
            </a:r>
          </a:p>
        </p:txBody>
      </p:sp>
      <p:grpSp>
        <p:nvGrpSpPr>
          <p:cNvPr id="38" name="Group 37">
            <a:extLst>
              <a:ext uri="{FF2B5EF4-FFF2-40B4-BE49-F238E27FC236}">
                <a16:creationId xmlns:a16="http://schemas.microsoft.com/office/drawing/2014/main" id="{79834341-C3F9-666B-2149-DF52662814D6}"/>
              </a:ext>
            </a:extLst>
          </p:cNvPr>
          <p:cNvGrpSpPr/>
          <p:nvPr/>
        </p:nvGrpSpPr>
        <p:grpSpPr>
          <a:xfrm>
            <a:off x="16947815" y="41394482"/>
            <a:ext cx="15436431" cy="2197340"/>
            <a:chOff x="1331609" y="41349653"/>
            <a:chExt cx="15436431" cy="2197340"/>
          </a:xfrm>
        </p:grpSpPr>
        <p:sp>
          <p:nvSpPr>
            <p:cNvPr id="53" name="TextBox 52">
              <a:extLst>
                <a:ext uri="{FF2B5EF4-FFF2-40B4-BE49-F238E27FC236}">
                  <a16:creationId xmlns:a16="http://schemas.microsoft.com/office/drawing/2014/main" id="{219A0FC6-5F32-39C8-6101-09956B6C55E9}"/>
                </a:ext>
              </a:extLst>
            </p:cNvPr>
            <p:cNvSpPr txBox="1"/>
            <p:nvPr/>
          </p:nvSpPr>
          <p:spPr>
            <a:xfrm>
              <a:off x="1331609" y="41349653"/>
              <a:ext cx="3932487" cy="594650"/>
            </a:xfrm>
            <a:prstGeom prst="rect">
              <a:avLst/>
            </a:prstGeom>
            <a:noFill/>
          </p:spPr>
          <p:txBody>
            <a:bodyPr wrap="none" rtlCol="0">
              <a:spAutoFit/>
            </a:bodyPr>
            <a:lstStyle/>
            <a:p>
              <a:r>
                <a:rPr lang="en-US" sz="3264" u="sng" dirty="0">
                  <a:latin typeface="Arial" panose="020B0604020202020204" pitchFamily="34" charset="0"/>
                  <a:cs typeface="Arial" panose="020B0604020202020204" pitchFamily="34" charset="0"/>
                </a:rPr>
                <a:t>Acknowledgements:</a:t>
              </a:r>
            </a:p>
          </p:txBody>
        </p:sp>
        <p:grpSp>
          <p:nvGrpSpPr>
            <p:cNvPr id="250" name="Group 249">
              <a:extLst>
                <a:ext uri="{FF2B5EF4-FFF2-40B4-BE49-F238E27FC236}">
                  <a16:creationId xmlns:a16="http://schemas.microsoft.com/office/drawing/2014/main" id="{4877EE49-FE37-C06E-CF85-1C21AA59E11A}"/>
                </a:ext>
              </a:extLst>
            </p:cNvPr>
            <p:cNvGrpSpPr/>
            <p:nvPr/>
          </p:nvGrpSpPr>
          <p:grpSpPr>
            <a:xfrm>
              <a:off x="5701854" y="41565667"/>
              <a:ext cx="5416996" cy="1962735"/>
              <a:chOff x="5701854" y="41699017"/>
              <a:chExt cx="5416996" cy="1962735"/>
            </a:xfrm>
          </p:grpSpPr>
          <p:sp>
            <p:nvSpPr>
              <p:cNvPr id="55" name="TextBox 54">
                <a:extLst>
                  <a:ext uri="{FF2B5EF4-FFF2-40B4-BE49-F238E27FC236}">
                    <a16:creationId xmlns:a16="http://schemas.microsoft.com/office/drawing/2014/main" id="{EBCFABC9-9CD6-6C56-620D-3846A40D94A3}"/>
                  </a:ext>
                </a:extLst>
              </p:cNvPr>
              <p:cNvSpPr txBox="1"/>
              <p:nvPr/>
            </p:nvSpPr>
            <p:spPr>
              <a:xfrm>
                <a:off x="6069195" y="41699017"/>
                <a:ext cx="452200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Center for Interventional Immunology </a:t>
                </a:r>
              </a:p>
            </p:txBody>
          </p:sp>
          <p:sp>
            <p:nvSpPr>
              <p:cNvPr id="56" name="TextBox 55">
                <a:extLst>
                  <a:ext uri="{FF2B5EF4-FFF2-40B4-BE49-F238E27FC236}">
                    <a16:creationId xmlns:a16="http://schemas.microsoft.com/office/drawing/2014/main" id="{EA17BB63-F118-429B-FEB0-382A06AE6E17}"/>
                  </a:ext>
                </a:extLst>
              </p:cNvPr>
              <p:cNvSpPr txBox="1"/>
              <p:nvPr/>
            </p:nvSpPr>
            <p:spPr>
              <a:xfrm>
                <a:off x="5701854" y="42516823"/>
                <a:ext cx="5416996" cy="1144929"/>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 Varner | Heather White | Jodie Stroud | David Lee | Kassidy Benoscek  Sandra Lord MD | Cate Speake PhD</a:t>
                </a:r>
              </a:p>
            </p:txBody>
          </p:sp>
          <p:cxnSp>
            <p:nvCxnSpPr>
              <p:cNvPr id="50" name="Straight Connector 49">
                <a:extLst>
                  <a:ext uri="{FF2B5EF4-FFF2-40B4-BE49-F238E27FC236}">
                    <a16:creationId xmlns:a16="http://schemas.microsoft.com/office/drawing/2014/main" id="{AFB142AE-E366-C1E3-3C3B-D8B32C739E29}"/>
                  </a:ext>
                </a:extLst>
              </p:cNvPr>
              <p:cNvCxnSpPr>
                <a:cxnSpLocks/>
              </p:cNvCxnSpPr>
              <p:nvPr/>
            </p:nvCxnSpPr>
            <p:spPr>
              <a:xfrm>
                <a:off x="6043379"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F5F963A5-DAA1-E979-D859-79CD6A13217A}"/>
                </a:ext>
              </a:extLst>
            </p:cNvPr>
            <p:cNvGrpSpPr/>
            <p:nvPr/>
          </p:nvGrpSpPr>
          <p:grpSpPr>
            <a:xfrm>
              <a:off x="11137896" y="41565667"/>
              <a:ext cx="5630144" cy="1611870"/>
              <a:chOff x="11366496" y="41699017"/>
              <a:chExt cx="5630144" cy="1611870"/>
            </a:xfrm>
          </p:grpSpPr>
          <p:sp>
            <p:nvSpPr>
              <p:cNvPr id="49" name="TextBox 48">
                <a:extLst>
                  <a:ext uri="{FF2B5EF4-FFF2-40B4-BE49-F238E27FC236}">
                    <a16:creationId xmlns:a16="http://schemas.microsoft.com/office/drawing/2014/main" id="{A0509672-DFBB-3DC7-8ECA-1A19CA1F93A2}"/>
                  </a:ext>
                </a:extLst>
              </p:cNvPr>
              <p:cNvSpPr txBox="1"/>
              <p:nvPr/>
            </p:nvSpPr>
            <p:spPr>
              <a:xfrm>
                <a:off x="11552933" y="41699017"/>
                <a:ext cx="528180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Genomics Core Laboratory</a:t>
                </a:r>
              </a:p>
              <a:p>
                <a:pPr algn="ctr"/>
                <a:r>
                  <a:rPr lang="en-US" sz="2400" dirty="0">
                    <a:latin typeface="Arial" panose="020B0604020202020204" pitchFamily="34" charset="0"/>
                    <a:cs typeface="Arial" panose="020B0604020202020204" pitchFamily="34" charset="0"/>
                  </a:rPr>
                  <a:t>Center for Systems Immunology</a:t>
                </a:r>
              </a:p>
            </p:txBody>
          </p:sp>
          <p:sp>
            <p:nvSpPr>
              <p:cNvPr id="75" name="TextBox 74">
                <a:extLst>
                  <a:ext uri="{FF2B5EF4-FFF2-40B4-BE49-F238E27FC236}">
                    <a16:creationId xmlns:a16="http://schemas.microsoft.com/office/drawing/2014/main" id="{6E5A62D7-7F4C-EEA4-2C51-B1EE47F91B08}"/>
                  </a:ext>
                </a:extLst>
              </p:cNvPr>
              <p:cNvSpPr txBox="1"/>
              <p:nvPr/>
            </p:nvSpPr>
            <p:spPr>
              <a:xfrm>
                <a:off x="11366496" y="42516823"/>
                <a:ext cx="5630144" cy="794064"/>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Kimberly O’Brien | Quynh-Anh Nguyen Jeffry </a:t>
                </a:r>
                <a:r>
                  <a:rPr lang="en-US" sz="2280" dirty="0" err="1">
                    <a:latin typeface="Arial" panose="020B0604020202020204" pitchFamily="34" charset="0"/>
                    <a:cs typeface="Arial" panose="020B0604020202020204" pitchFamily="34" charset="0"/>
                  </a:rPr>
                  <a:t>Yaplee</a:t>
                </a:r>
                <a:r>
                  <a:rPr lang="en-US" sz="2280" dirty="0">
                    <a:latin typeface="Arial" panose="020B0604020202020204" pitchFamily="34" charset="0"/>
                    <a:cs typeface="Arial" panose="020B0604020202020204" pitchFamily="34" charset="0"/>
                  </a:rPr>
                  <a:t> | Vivian Gersuk PhD</a:t>
                </a:r>
              </a:p>
            </p:txBody>
          </p:sp>
          <p:cxnSp>
            <p:nvCxnSpPr>
              <p:cNvPr id="76" name="Straight Connector 75">
                <a:extLst>
                  <a:ext uri="{FF2B5EF4-FFF2-40B4-BE49-F238E27FC236}">
                    <a16:creationId xmlns:a16="http://schemas.microsoft.com/office/drawing/2014/main" id="{0F6BD1D8-DAEE-EC22-57DD-5C8AB0B67BB9}"/>
                  </a:ext>
                </a:extLst>
              </p:cNvPr>
              <p:cNvCxnSpPr>
                <a:cxnSpLocks/>
              </p:cNvCxnSpPr>
              <p:nvPr/>
            </p:nvCxnSpPr>
            <p:spPr>
              <a:xfrm>
                <a:off x="11935481"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a16="http://schemas.microsoft.com/office/drawing/2014/main" id="{191554CC-B5BA-62C2-11C2-24AA1CFDB049}"/>
                </a:ext>
              </a:extLst>
            </p:cNvPr>
            <p:cNvPicPr>
              <a:picLocks noChangeAspect="1"/>
            </p:cNvPicPr>
            <p:nvPr/>
          </p:nvPicPr>
          <p:blipFill>
            <a:blip r:embed="rId4"/>
            <a:stretch>
              <a:fillRect/>
            </a:stretch>
          </p:blipFill>
          <p:spPr>
            <a:xfrm>
              <a:off x="1614274" y="42068349"/>
              <a:ext cx="3229671" cy="1478644"/>
            </a:xfrm>
            <a:prstGeom prst="rect">
              <a:avLst/>
            </a:prstGeom>
          </p:spPr>
        </p:pic>
      </p:grpSp>
      <p:pic>
        <p:nvPicPr>
          <p:cNvPr id="94" name="Picture 93">
            <a:extLst>
              <a:ext uri="{FF2B5EF4-FFF2-40B4-BE49-F238E27FC236}">
                <a16:creationId xmlns:a16="http://schemas.microsoft.com/office/drawing/2014/main" id="{DA784EE6-A769-2B54-4C6C-D39C089FDDF3}"/>
              </a:ext>
            </a:extLst>
          </p:cNvPr>
          <p:cNvPicPr>
            <a:picLocks noChangeAspect="1"/>
          </p:cNvPicPr>
          <p:nvPr/>
        </p:nvPicPr>
        <p:blipFill>
          <a:blip r:embed="rId5"/>
          <a:stretch>
            <a:fillRect/>
          </a:stretch>
        </p:blipFill>
        <p:spPr>
          <a:xfrm>
            <a:off x="1063775" y="2572521"/>
            <a:ext cx="2539093" cy="1322614"/>
          </a:xfrm>
          <a:prstGeom prst="rect">
            <a:avLst/>
          </a:prstGeom>
        </p:spPr>
      </p:pic>
      <p:sp>
        <p:nvSpPr>
          <p:cNvPr id="21" name="Rectangle 20">
            <a:extLst>
              <a:ext uri="{FF2B5EF4-FFF2-40B4-BE49-F238E27FC236}">
                <a16:creationId xmlns:a16="http://schemas.microsoft.com/office/drawing/2014/main" id="{797506F8-FF98-0299-0C02-1295414BB2E0}"/>
              </a:ext>
            </a:extLst>
          </p:cNvPr>
          <p:cNvSpPr/>
          <p:nvPr/>
        </p:nvSpPr>
        <p:spPr>
          <a:xfrm>
            <a:off x="18697198" y="4526166"/>
            <a:ext cx="13232189" cy="13937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11" name="TextBox 10">
            <a:extLst>
              <a:ext uri="{FF2B5EF4-FFF2-40B4-BE49-F238E27FC236}">
                <a16:creationId xmlns:a16="http://schemas.microsoft.com/office/drawing/2014/main" id="{8CCB6480-F323-32D3-747F-0791E0055EEE}"/>
              </a:ext>
            </a:extLst>
          </p:cNvPr>
          <p:cNvSpPr txBox="1"/>
          <p:nvPr/>
        </p:nvSpPr>
        <p:spPr>
          <a:xfrm>
            <a:off x="23988878" y="4316376"/>
            <a:ext cx="1980029"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Approach</a:t>
            </a:r>
          </a:p>
        </p:txBody>
      </p:sp>
      <p:sp>
        <p:nvSpPr>
          <p:cNvPr id="4" name="TextBox 3">
            <a:extLst>
              <a:ext uri="{FF2B5EF4-FFF2-40B4-BE49-F238E27FC236}">
                <a16:creationId xmlns:a16="http://schemas.microsoft.com/office/drawing/2014/main" id="{21F5B53B-2304-2533-548F-1826FA8E242D}"/>
              </a:ext>
            </a:extLst>
          </p:cNvPr>
          <p:cNvSpPr txBox="1"/>
          <p:nvPr/>
        </p:nvSpPr>
        <p:spPr>
          <a:xfrm>
            <a:off x="19304346" y="4785933"/>
            <a:ext cx="4671826" cy="40870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 Study donors</a:t>
            </a:r>
          </a:p>
        </p:txBody>
      </p:sp>
      <p:graphicFrame>
        <p:nvGraphicFramePr>
          <p:cNvPr id="8" name="Table 7">
            <a:extLst>
              <a:ext uri="{FF2B5EF4-FFF2-40B4-BE49-F238E27FC236}">
                <a16:creationId xmlns:a16="http://schemas.microsoft.com/office/drawing/2014/main" id="{5B37BD3A-AE05-ACC1-83BD-2263007D61BD}"/>
              </a:ext>
            </a:extLst>
          </p:cNvPr>
          <p:cNvGraphicFramePr>
            <a:graphicFrameLocks noGrp="1"/>
          </p:cNvGraphicFramePr>
          <p:nvPr>
            <p:extLst>
              <p:ext uri="{D42A27DB-BD31-4B8C-83A1-F6EECF244321}">
                <p14:modId xmlns:p14="http://schemas.microsoft.com/office/powerpoint/2010/main" val="708874127"/>
              </p:ext>
            </p:extLst>
          </p:nvPr>
        </p:nvGraphicFramePr>
        <p:xfrm>
          <a:off x="19529873" y="5311714"/>
          <a:ext cx="9296689" cy="1482152"/>
        </p:xfrm>
        <a:graphic>
          <a:graphicData uri="http://schemas.openxmlformats.org/drawingml/2006/table">
            <a:tbl>
              <a:tblPr/>
              <a:tblGrid>
                <a:gridCol w="1197466">
                  <a:extLst>
                    <a:ext uri="{9D8B030D-6E8A-4147-A177-3AD203B41FA5}">
                      <a16:colId xmlns:a16="http://schemas.microsoft.com/office/drawing/2014/main" val="1650152119"/>
                    </a:ext>
                  </a:extLst>
                </a:gridCol>
                <a:gridCol w="1524047">
                  <a:extLst>
                    <a:ext uri="{9D8B030D-6E8A-4147-A177-3AD203B41FA5}">
                      <a16:colId xmlns:a16="http://schemas.microsoft.com/office/drawing/2014/main" val="2495227732"/>
                    </a:ext>
                  </a:extLst>
                </a:gridCol>
                <a:gridCol w="1045061">
                  <a:extLst>
                    <a:ext uri="{9D8B030D-6E8A-4147-A177-3AD203B41FA5}">
                      <a16:colId xmlns:a16="http://schemas.microsoft.com/office/drawing/2014/main" val="2323415116"/>
                    </a:ext>
                  </a:extLst>
                </a:gridCol>
                <a:gridCol w="2111894">
                  <a:extLst>
                    <a:ext uri="{9D8B030D-6E8A-4147-A177-3AD203B41FA5}">
                      <a16:colId xmlns:a16="http://schemas.microsoft.com/office/drawing/2014/main" val="1730493210"/>
                    </a:ext>
                  </a:extLst>
                </a:gridCol>
                <a:gridCol w="1872401">
                  <a:extLst>
                    <a:ext uri="{9D8B030D-6E8A-4147-A177-3AD203B41FA5}">
                      <a16:colId xmlns:a16="http://schemas.microsoft.com/office/drawing/2014/main" val="2055926443"/>
                    </a:ext>
                  </a:extLst>
                </a:gridCol>
                <a:gridCol w="1545820">
                  <a:extLst>
                    <a:ext uri="{9D8B030D-6E8A-4147-A177-3AD203B41FA5}">
                      <a16:colId xmlns:a16="http://schemas.microsoft.com/office/drawing/2014/main" val="2446141458"/>
                    </a:ext>
                  </a:extLst>
                </a:gridCol>
              </a:tblGrid>
              <a:tr h="671427">
                <a:tc>
                  <a:txBody>
                    <a:bodyPr/>
                    <a:lstStyle/>
                    <a:p>
                      <a:pPr algn="ctr" fontAlgn="ctr"/>
                      <a:r>
                        <a:rPr lang="en-US" sz="1800" b="0" i="0" u="none" strike="noStrike">
                          <a:solidFill>
                            <a:srgbClr val="000000"/>
                          </a:solidFill>
                          <a:effectLst/>
                          <a:latin typeface="Arial" panose="020B0604020202020204" pitchFamily="34" charset="0"/>
                        </a:rPr>
                        <a:t>Group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a:solidFill>
                            <a:srgbClr val="000000"/>
                          </a:solidFill>
                          <a:effectLst/>
                          <a:latin typeface="Arial" panose="020B0604020202020204" pitchFamily="34" charset="0"/>
                        </a:rPr>
                        <a:t>No. subjects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M:F</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Age       </a:t>
                      </a:r>
                    </a:p>
                    <a:p>
                      <a:pPr algn="ctr" fontAlgn="ctr"/>
                      <a:r>
                        <a:rPr lang="en-US" sz="1800" b="0" i="0" u="none" strike="noStrike" dirty="0">
                          <a:solidFill>
                            <a:srgbClr val="000000"/>
                          </a:solidFill>
                          <a:effectLst/>
                          <a:latin typeface="Arial" panose="020B0604020202020204" pitchFamily="34" charset="0"/>
                        </a:rPr>
                        <a:t>(median,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Disease duration (median,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HLA class II</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extLst>
                  <a:ext uri="{0D108BD9-81ED-4DB2-BD59-A6C34878D82A}">
                    <a16:rowId xmlns:a16="http://schemas.microsoft.com/office/drawing/2014/main" val="2030809317"/>
                  </a:ext>
                </a:extLst>
              </a:tr>
              <a:tr h="470413">
                <a:tc>
                  <a:txBody>
                    <a:bodyPr/>
                    <a:lstStyle/>
                    <a:p>
                      <a:pPr algn="ctr" fontAlgn="b"/>
                      <a:r>
                        <a:rPr lang="en-US" sz="1800" b="0" i="0" u="none" strike="noStrike" dirty="0">
                          <a:solidFill>
                            <a:srgbClr val="000000"/>
                          </a:solidFill>
                          <a:effectLst/>
                          <a:latin typeface="Arial" panose="020B0604020202020204" pitchFamily="34" charset="0"/>
                        </a:rPr>
                        <a:t>T1D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x : 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xx y (xx-xx)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 xx y (xx-xx)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64171216"/>
                  </a:ext>
                </a:extLst>
              </a:tr>
              <a:tr h="340312">
                <a:tc>
                  <a:txBody>
                    <a:bodyPr/>
                    <a:lstStyle/>
                    <a:p>
                      <a:pPr algn="ctr" fontAlgn="b"/>
                      <a:r>
                        <a:rPr lang="en-US" sz="1800" b="0" i="0" u="none" strike="noStrike" dirty="0">
                          <a:solidFill>
                            <a:srgbClr val="000000"/>
                          </a:solidFill>
                          <a:effectLst/>
                          <a:latin typeface="Arial" panose="020B0604020202020204" pitchFamily="34" charset="0"/>
                        </a:rPr>
                        <a:t>Control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x : 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xx y (xx-xx)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599261"/>
                  </a:ext>
                </a:extLst>
              </a:tr>
            </a:tbl>
          </a:graphicData>
        </a:graphic>
      </p:graphicFrame>
      <p:grpSp>
        <p:nvGrpSpPr>
          <p:cNvPr id="297" name="Group 296">
            <a:extLst>
              <a:ext uri="{FF2B5EF4-FFF2-40B4-BE49-F238E27FC236}">
                <a16:creationId xmlns:a16="http://schemas.microsoft.com/office/drawing/2014/main" id="{D1F7185B-7A8F-2D12-BD4A-363FA068876A}"/>
              </a:ext>
            </a:extLst>
          </p:cNvPr>
          <p:cNvGrpSpPr/>
          <p:nvPr/>
        </p:nvGrpSpPr>
        <p:grpSpPr>
          <a:xfrm>
            <a:off x="763084" y="10987122"/>
            <a:ext cx="17239103" cy="7968845"/>
            <a:chOff x="820704" y="10939158"/>
            <a:chExt cx="17239103" cy="5400490"/>
          </a:xfrm>
        </p:grpSpPr>
        <p:sp>
          <p:nvSpPr>
            <p:cNvPr id="70" name="Rectangle 69">
              <a:extLst>
                <a:ext uri="{FF2B5EF4-FFF2-40B4-BE49-F238E27FC236}">
                  <a16:creationId xmlns:a16="http://schemas.microsoft.com/office/drawing/2014/main" id="{DF8EC405-FF5E-BDD5-C6A2-951557B1CDD1}"/>
                </a:ext>
              </a:extLst>
            </p:cNvPr>
            <p:cNvSpPr/>
            <p:nvPr/>
          </p:nvSpPr>
          <p:spPr>
            <a:xfrm>
              <a:off x="820704" y="11236012"/>
              <a:ext cx="17239103" cy="51036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dirty="0"/>
            </a:p>
          </p:txBody>
        </p:sp>
        <p:sp>
          <p:nvSpPr>
            <p:cNvPr id="26" name="TextBox 25">
              <a:extLst>
                <a:ext uri="{FF2B5EF4-FFF2-40B4-BE49-F238E27FC236}">
                  <a16:creationId xmlns:a16="http://schemas.microsoft.com/office/drawing/2014/main" id="{C3F7DE18-797B-C17D-95B3-A159CE5B03AD}"/>
                </a:ext>
              </a:extLst>
            </p:cNvPr>
            <p:cNvSpPr txBox="1"/>
            <p:nvPr/>
          </p:nvSpPr>
          <p:spPr>
            <a:xfrm>
              <a:off x="2228694" y="10939158"/>
              <a:ext cx="13740895"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1. New sequencing technology successfully applied to AIM assay </a:t>
              </a:r>
              <a:r>
                <a:rPr lang="en-US" sz="3000" b="1" dirty="0">
                  <a:solidFill>
                    <a:srgbClr val="FF0000"/>
                  </a:solidFill>
                  <a:latin typeface="Arial" panose="020B0604020202020204" pitchFamily="34" charset="0"/>
                  <a:cs typeface="Arial" panose="020B0604020202020204" pitchFamily="34" charset="0"/>
                </a:rPr>
                <a:t>?</a:t>
              </a:r>
            </a:p>
          </p:txBody>
        </p:sp>
      </p:grpSp>
      <p:sp>
        <p:nvSpPr>
          <p:cNvPr id="58" name="TextBox 57">
            <a:extLst>
              <a:ext uri="{FF2B5EF4-FFF2-40B4-BE49-F238E27FC236}">
                <a16:creationId xmlns:a16="http://schemas.microsoft.com/office/drawing/2014/main" id="{7E842585-1603-99F9-F2A4-3E894696B2DF}"/>
              </a:ext>
            </a:extLst>
          </p:cNvPr>
          <p:cNvSpPr txBox="1"/>
          <p:nvPr/>
        </p:nvSpPr>
        <p:spPr>
          <a:xfrm>
            <a:off x="1578506" y="33559693"/>
            <a:ext cx="13259702"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3. </a:t>
            </a:r>
            <a:r>
              <a:rPr lang="en-US" sz="3000" b="1" dirty="0" err="1">
                <a:solidFill>
                  <a:srgbClr val="FF0000"/>
                </a:solidFill>
                <a:latin typeface="Arial" panose="020B0604020202020204" pitchFamily="34" charset="0"/>
                <a:cs typeface="Arial" panose="020B0604020202020204" pitchFamily="34" charset="0"/>
              </a:rPr>
              <a:t>RNAseq</a:t>
            </a:r>
            <a:r>
              <a:rPr lang="en-US" sz="3000" b="1" dirty="0">
                <a:solidFill>
                  <a:srgbClr val="FF0000"/>
                </a:solidFill>
                <a:latin typeface="Arial" panose="020B0604020202020204" pitchFamily="34" charset="0"/>
                <a:cs typeface="Arial" panose="020B0604020202020204" pitchFamily="34" charset="0"/>
              </a:rPr>
              <a:t> Results</a:t>
            </a:r>
          </a:p>
        </p:txBody>
      </p:sp>
      <p:grpSp>
        <p:nvGrpSpPr>
          <p:cNvPr id="304" name="Group 303">
            <a:extLst>
              <a:ext uri="{FF2B5EF4-FFF2-40B4-BE49-F238E27FC236}">
                <a16:creationId xmlns:a16="http://schemas.microsoft.com/office/drawing/2014/main" id="{19C43E92-62CD-F8CE-66B6-AD86D8D115B1}"/>
              </a:ext>
            </a:extLst>
          </p:cNvPr>
          <p:cNvGrpSpPr>
            <a:grpSpLocks noChangeAspect="1"/>
          </p:cNvGrpSpPr>
          <p:nvPr/>
        </p:nvGrpSpPr>
        <p:grpSpPr>
          <a:xfrm>
            <a:off x="21811940" y="35331469"/>
            <a:ext cx="7692057" cy="3741509"/>
            <a:chOff x="18256445" y="20457059"/>
            <a:chExt cx="13047681" cy="6346549"/>
          </a:xfrm>
        </p:grpSpPr>
        <p:sp>
          <p:nvSpPr>
            <p:cNvPr id="35" name="TextBox 34">
              <a:extLst>
                <a:ext uri="{FF2B5EF4-FFF2-40B4-BE49-F238E27FC236}">
                  <a16:creationId xmlns:a16="http://schemas.microsoft.com/office/drawing/2014/main" id="{0722F56A-4E71-410B-9D81-B50B6E142D21}"/>
                </a:ext>
              </a:extLst>
            </p:cNvPr>
            <p:cNvSpPr txBox="1"/>
            <p:nvPr/>
          </p:nvSpPr>
          <p:spPr>
            <a:xfrm>
              <a:off x="18999533" y="20542712"/>
              <a:ext cx="10689381" cy="1231106"/>
            </a:xfrm>
            <a:prstGeom prst="rect">
              <a:avLst/>
            </a:prstGeom>
            <a:noFill/>
            <a:ln>
              <a:noFill/>
            </a:ln>
            <a:effectLst/>
          </p:spPr>
          <p:txBody>
            <a:bodyPr wrap="square">
              <a:spAutoFit/>
            </a:bodyPr>
            <a:lstStyle/>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are expanded within donors consistent with </a:t>
              </a:r>
              <a:r>
                <a:rPr lang="en-US" sz="1800" i="1" dirty="0">
                  <a:latin typeface="Arial" panose="020B0604020202020204" pitchFamily="34" charset="0"/>
                  <a:cs typeface="Arial" panose="020B0604020202020204" pitchFamily="34" charset="0"/>
                </a:rPr>
                <a:t>in</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vivo</a:t>
              </a:r>
              <a:r>
                <a:rPr lang="en-US" sz="1800" dirty="0">
                  <a:latin typeface="Arial" panose="020B0604020202020204" pitchFamily="34" charset="0"/>
                  <a:cs typeface="Arial" panose="020B0604020202020204" pitchFamily="34" charset="0"/>
                </a:rPr>
                <a:t> ag experience. </a:t>
              </a:r>
            </a:p>
            <a:p>
              <a:pPr marL="285750" indent="-285750">
                <a:spcAft>
                  <a:spcPts val="1200"/>
                </a:spcAft>
                <a:buClr>
                  <a:schemeClr val="accent5"/>
                </a:buClr>
                <a:buFont typeface="Wingdings" panose="05000000000000000000" pitchFamily="2" charset="2"/>
                <a:buChar char="§"/>
              </a:pP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share TRA chains between donors.</a:t>
              </a:r>
            </a:p>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Few TCR chains are shared between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t>
              </a:r>
            </a:p>
          </p:txBody>
        </p:sp>
        <p:grpSp>
          <p:nvGrpSpPr>
            <p:cNvPr id="303" name="Group 302">
              <a:extLst>
                <a:ext uri="{FF2B5EF4-FFF2-40B4-BE49-F238E27FC236}">
                  <a16:creationId xmlns:a16="http://schemas.microsoft.com/office/drawing/2014/main" id="{E1658289-29ED-423E-9CC5-F39F8987A95A}"/>
                </a:ext>
              </a:extLst>
            </p:cNvPr>
            <p:cNvGrpSpPr/>
            <p:nvPr/>
          </p:nvGrpSpPr>
          <p:grpSpPr>
            <a:xfrm>
              <a:off x="19421859" y="21766799"/>
              <a:ext cx="10562697" cy="4658441"/>
              <a:chOff x="19421859" y="21766799"/>
              <a:chExt cx="10562697" cy="4658441"/>
            </a:xfrm>
          </p:grpSpPr>
          <p:pic>
            <p:nvPicPr>
              <p:cNvPr id="302" name="Picture 301">
                <a:extLst>
                  <a:ext uri="{FF2B5EF4-FFF2-40B4-BE49-F238E27FC236}">
                    <a16:creationId xmlns:a16="http://schemas.microsoft.com/office/drawing/2014/main" id="{028E0FAC-5346-A43A-5E9E-873750938A26}"/>
                  </a:ext>
                </a:extLst>
              </p:cNvPr>
              <p:cNvPicPr>
                <a:picLocks noChangeAspect="1"/>
              </p:cNvPicPr>
              <p:nvPr/>
            </p:nvPicPr>
            <p:blipFill>
              <a:blip r:embed="rId6"/>
              <a:stretch>
                <a:fillRect/>
              </a:stretch>
            </p:blipFill>
            <p:spPr>
              <a:xfrm>
                <a:off x="24086733" y="22138105"/>
                <a:ext cx="4183447" cy="4174212"/>
              </a:xfrm>
              <a:prstGeom prst="rect">
                <a:avLst/>
              </a:prstGeom>
            </p:spPr>
          </p:pic>
          <p:pic>
            <p:nvPicPr>
              <p:cNvPr id="300" name="Picture 299">
                <a:extLst>
                  <a:ext uri="{FF2B5EF4-FFF2-40B4-BE49-F238E27FC236}">
                    <a16:creationId xmlns:a16="http://schemas.microsoft.com/office/drawing/2014/main" id="{4DCB28B2-0D77-988C-EC99-9CA8E94970EC}"/>
                  </a:ext>
                </a:extLst>
              </p:cNvPr>
              <p:cNvPicPr>
                <a:picLocks noChangeAspect="1"/>
              </p:cNvPicPr>
              <p:nvPr/>
            </p:nvPicPr>
            <p:blipFill>
              <a:blip r:embed="rId7"/>
              <a:stretch>
                <a:fillRect/>
              </a:stretch>
            </p:blipFill>
            <p:spPr>
              <a:xfrm>
                <a:off x="19421859" y="21921075"/>
                <a:ext cx="4256482" cy="4504165"/>
              </a:xfrm>
              <a:prstGeom prst="rect">
                <a:avLst/>
              </a:prstGeom>
            </p:spPr>
          </p:pic>
          <p:sp>
            <p:nvSpPr>
              <p:cNvPr id="86" name="TextBox 85">
                <a:extLst>
                  <a:ext uri="{FF2B5EF4-FFF2-40B4-BE49-F238E27FC236}">
                    <a16:creationId xmlns:a16="http://schemas.microsoft.com/office/drawing/2014/main" id="{62CFAC8C-0BAF-2080-DAFC-B397AB6CAA03}"/>
                  </a:ext>
                </a:extLst>
              </p:cNvPr>
              <p:cNvSpPr txBox="1"/>
              <p:nvPr/>
            </p:nvSpPr>
            <p:spPr>
              <a:xfrm>
                <a:off x="20522907" y="21766799"/>
                <a:ext cx="175945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 chains</a:t>
                </a:r>
              </a:p>
            </p:txBody>
          </p:sp>
          <p:pic>
            <p:nvPicPr>
              <p:cNvPr id="217" name="Picture 216">
                <a:extLst>
                  <a:ext uri="{FF2B5EF4-FFF2-40B4-BE49-F238E27FC236}">
                    <a16:creationId xmlns:a16="http://schemas.microsoft.com/office/drawing/2014/main" id="{544C656E-C20D-D90F-6E4A-FA99B9ADC49B}"/>
                  </a:ext>
                </a:extLst>
              </p:cNvPr>
              <p:cNvPicPr>
                <a:picLocks noChangeAspect="1"/>
              </p:cNvPicPr>
              <p:nvPr/>
            </p:nvPicPr>
            <p:blipFill rotWithShape="1">
              <a:blip r:embed="rId8"/>
              <a:srcRect l="73819" t="43533" r="4865" b="42797"/>
              <a:stretch/>
            </p:blipFill>
            <p:spPr>
              <a:xfrm>
                <a:off x="28088480" y="23739699"/>
                <a:ext cx="1896076" cy="921103"/>
              </a:xfrm>
              <a:prstGeom prst="rect">
                <a:avLst/>
              </a:prstGeom>
            </p:spPr>
          </p:pic>
          <p:sp>
            <p:nvSpPr>
              <p:cNvPr id="218" name="TextBox 217">
                <a:extLst>
                  <a:ext uri="{FF2B5EF4-FFF2-40B4-BE49-F238E27FC236}">
                    <a16:creationId xmlns:a16="http://schemas.microsoft.com/office/drawing/2014/main" id="{09A27928-3B92-BD99-6484-4AE3C0B1D24D}"/>
                  </a:ext>
                </a:extLst>
              </p:cNvPr>
              <p:cNvSpPr txBox="1"/>
              <p:nvPr/>
            </p:nvSpPr>
            <p:spPr>
              <a:xfrm>
                <a:off x="25127609" y="21773818"/>
                <a:ext cx="2585056" cy="66233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TRB chains</a:t>
                </a:r>
              </a:p>
            </p:txBody>
          </p:sp>
          <p:pic>
            <p:nvPicPr>
              <p:cNvPr id="219" name="Picture 218">
                <a:extLst>
                  <a:ext uri="{FF2B5EF4-FFF2-40B4-BE49-F238E27FC236}">
                    <a16:creationId xmlns:a16="http://schemas.microsoft.com/office/drawing/2014/main" id="{63BBF734-E1C3-3846-CFD3-9EDB14A24AE6}"/>
                  </a:ext>
                </a:extLst>
              </p:cNvPr>
              <p:cNvPicPr>
                <a:picLocks noChangeAspect="1"/>
              </p:cNvPicPr>
              <p:nvPr/>
            </p:nvPicPr>
            <p:blipFill rotWithShape="1">
              <a:blip r:embed="rId9"/>
              <a:srcRect l="74652" t="37212" b="39902"/>
              <a:stretch/>
            </p:blipFill>
            <p:spPr>
              <a:xfrm>
                <a:off x="28291156" y="22777196"/>
                <a:ext cx="1518580" cy="1090137"/>
              </a:xfrm>
              <a:prstGeom prst="rect">
                <a:avLst/>
              </a:prstGeom>
            </p:spPr>
          </p:pic>
        </p:grpSp>
        <p:sp>
          <p:nvSpPr>
            <p:cNvPr id="221" name="TextBox 220">
              <a:extLst>
                <a:ext uri="{FF2B5EF4-FFF2-40B4-BE49-F238E27FC236}">
                  <a16:creationId xmlns:a16="http://schemas.microsoft.com/office/drawing/2014/main" id="{C83DD23B-5AFB-441E-611C-FE82E4789EF7}"/>
                </a:ext>
              </a:extLst>
            </p:cNvPr>
            <p:cNvSpPr txBox="1"/>
            <p:nvPr/>
          </p:nvSpPr>
          <p:spPr>
            <a:xfrm>
              <a:off x="18580716" y="26214581"/>
              <a:ext cx="12493267" cy="523220"/>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Circos</a:t>
              </a:r>
              <a:r>
                <a:rPr lang="en-US" sz="1400" dirty="0">
                  <a:latin typeface="Arial" panose="020B0604020202020204" pitchFamily="34" charset="0"/>
                  <a:cs typeface="Arial" panose="020B0604020202020204" pitchFamily="34" charset="0"/>
                </a:rPr>
                <a:t> plots depict TCR chain sharing from all Treg and </a:t>
              </a:r>
              <a:r>
                <a:rPr lang="en-US" sz="1400" dirty="0" err="1">
                  <a:latin typeface="Arial" panose="020B0604020202020204" pitchFamily="34" charset="0"/>
                  <a:cs typeface="Arial" panose="020B0604020202020204" pitchFamily="34" charset="0"/>
                </a:rPr>
                <a:t>Tconv</a:t>
              </a:r>
              <a:r>
                <a:rPr lang="en-US" sz="1400" dirty="0">
                  <a:latin typeface="Arial" panose="020B0604020202020204" pitchFamily="34" charset="0"/>
                  <a:cs typeface="Arial" panose="020B0604020202020204" pitchFamily="34" charset="0"/>
                </a:rPr>
                <a:t> cells. The outer ring shows cell type, the middle ring represents group, and the inner ring is colored by TCR sequence. Lines connect individual cells sharing TCR chains. Sharing was defined as identical nucleotide sequence of TRA and TRB chains.</a:t>
              </a:r>
            </a:p>
          </p:txBody>
        </p:sp>
        <p:sp>
          <p:nvSpPr>
            <p:cNvPr id="225" name="Rectangle 224">
              <a:extLst>
                <a:ext uri="{FF2B5EF4-FFF2-40B4-BE49-F238E27FC236}">
                  <a16:creationId xmlns:a16="http://schemas.microsoft.com/office/drawing/2014/main" id="{37379893-FC60-04A1-8BE5-12A943C5E3A4}"/>
                </a:ext>
              </a:extLst>
            </p:cNvPr>
            <p:cNvSpPr/>
            <p:nvPr/>
          </p:nvSpPr>
          <p:spPr>
            <a:xfrm>
              <a:off x="18256445" y="20457059"/>
              <a:ext cx="13047681" cy="6346549"/>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a:extLst>
              <a:ext uri="{FF2B5EF4-FFF2-40B4-BE49-F238E27FC236}">
                <a16:creationId xmlns:a16="http://schemas.microsoft.com/office/drawing/2014/main" id="{DB2FB59B-22D7-EF4D-9041-12D34FD729A2}"/>
              </a:ext>
            </a:extLst>
          </p:cNvPr>
          <p:cNvSpPr txBox="1"/>
          <p:nvPr/>
        </p:nvSpPr>
        <p:spPr>
          <a:xfrm>
            <a:off x="19689959" y="14692640"/>
            <a:ext cx="3759362" cy="409343"/>
          </a:xfrm>
          <a:prstGeom prst="rect">
            <a:avLst/>
          </a:prstGeom>
          <a:noFill/>
        </p:spPr>
        <p:txBody>
          <a:bodyPr wrap="none" rtlCol="0">
            <a:spAutoFit/>
          </a:bodyPr>
          <a:lstStyle/>
          <a:p>
            <a:r>
              <a:rPr lang="en-US" sz="2060" dirty="0">
                <a:latin typeface="Arial" panose="020B0604020202020204" pitchFamily="34" charset="0"/>
                <a:cs typeface="Arial" panose="020B0604020202020204" pitchFamily="34" charset="0"/>
              </a:rPr>
              <a:t>C. Single cell analysis scheme</a:t>
            </a:r>
          </a:p>
        </p:txBody>
      </p:sp>
      <p:pic>
        <p:nvPicPr>
          <p:cNvPr id="214" name="Picture 213">
            <a:extLst>
              <a:ext uri="{FF2B5EF4-FFF2-40B4-BE49-F238E27FC236}">
                <a16:creationId xmlns:a16="http://schemas.microsoft.com/office/drawing/2014/main" id="{B6AC1671-E4C7-A1A5-F562-16399FF26106}"/>
              </a:ext>
            </a:extLst>
          </p:cNvPr>
          <p:cNvPicPr>
            <a:picLocks noChangeAspect="1"/>
          </p:cNvPicPr>
          <p:nvPr/>
        </p:nvPicPr>
        <p:blipFill>
          <a:blip r:embed="rId10"/>
          <a:srcRect l="10680" t="68462" r="71824" b="2647"/>
          <a:stretch/>
        </p:blipFill>
        <p:spPr>
          <a:xfrm>
            <a:off x="19455159" y="15925128"/>
            <a:ext cx="1659742" cy="1827188"/>
          </a:xfrm>
          <a:prstGeom prst="rect">
            <a:avLst/>
          </a:prstGeom>
        </p:spPr>
      </p:pic>
      <p:sp>
        <p:nvSpPr>
          <p:cNvPr id="215" name="TextBox 214">
            <a:extLst>
              <a:ext uri="{FF2B5EF4-FFF2-40B4-BE49-F238E27FC236}">
                <a16:creationId xmlns:a16="http://schemas.microsoft.com/office/drawing/2014/main" id="{48F57A5B-13D0-A590-D220-E6F5A05D4756}"/>
              </a:ext>
            </a:extLst>
          </p:cNvPr>
          <p:cNvSpPr txBox="1"/>
          <p:nvPr/>
        </p:nvSpPr>
        <p:spPr>
          <a:xfrm>
            <a:off x="19478631" y="15206280"/>
            <a:ext cx="261757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Hashtag demultiplexing</a:t>
            </a:r>
          </a:p>
        </p:txBody>
      </p:sp>
      <p:sp>
        <p:nvSpPr>
          <p:cNvPr id="216" name="TextBox 215">
            <a:extLst>
              <a:ext uri="{FF2B5EF4-FFF2-40B4-BE49-F238E27FC236}">
                <a16:creationId xmlns:a16="http://schemas.microsoft.com/office/drawing/2014/main" id="{B9D4CA64-6567-182D-5ACA-F3D9881A9C22}"/>
              </a:ext>
            </a:extLst>
          </p:cNvPr>
          <p:cNvSpPr txBox="1"/>
          <p:nvPr/>
        </p:nvSpPr>
        <p:spPr>
          <a:xfrm>
            <a:off x="21991104" y="15585585"/>
            <a:ext cx="21102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TCR accounting</a:t>
            </a:r>
          </a:p>
        </p:txBody>
      </p:sp>
      <p:pic>
        <p:nvPicPr>
          <p:cNvPr id="220" name="Picture 219">
            <a:extLst>
              <a:ext uri="{FF2B5EF4-FFF2-40B4-BE49-F238E27FC236}">
                <a16:creationId xmlns:a16="http://schemas.microsoft.com/office/drawing/2014/main" id="{91A2975D-ABE4-5914-9826-D438629CFDC6}"/>
              </a:ext>
            </a:extLst>
          </p:cNvPr>
          <p:cNvPicPr>
            <a:picLocks noChangeAspect="1"/>
          </p:cNvPicPr>
          <p:nvPr/>
        </p:nvPicPr>
        <p:blipFill>
          <a:blip r:embed="rId11"/>
          <a:stretch>
            <a:fillRect/>
          </a:stretch>
        </p:blipFill>
        <p:spPr>
          <a:xfrm>
            <a:off x="22003109" y="16434807"/>
            <a:ext cx="2110299" cy="1055150"/>
          </a:xfrm>
          <a:prstGeom prst="rect">
            <a:avLst/>
          </a:prstGeom>
        </p:spPr>
      </p:pic>
      <p:pic>
        <p:nvPicPr>
          <p:cNvPr id="226" name="Picture 225">
            <a:extLst>
              <a:ext uri="{FF2B5EF4-FFF2-40B4-BE49-F238E27FC236}">
                <a16:creationId xmlns:a16="http://schemas.microsoft.com/office/drawing/2014/main" id="{D780C3E5-D5A9-82D5-053E-F17D09B96FE2}"/>
              </a:ext>
            </a:extLst>
          </p:cNvPr>
          <p:cNvPicPr>
            <a:picLocks noChangeAspect="1"/>
          </p:cNvPicPr>
          <p:nvPr/>
        </p:nvPicPr>
        <p:blipFill>
          <a:blip r:embed="rId12"/>
          <a:stretch>
            <a:fillRect/>
          </a:stretch>
        </p:blipFill>
        <p:spPr>
          <a:xfrm>
            <a:off x="24647703" y="16922436"/>
            <a:ext cx="2943999" cy="1472000"/>
          </a:xfrm>
          <a:prstGeom prst="rect">
            <a:avLst/>
          </a:prstGeom>
        </p:spPr>
      </p:pic>
      <p:pic>
        <p:nvPicPr>
          <p:cNvPr id="236" name="Picture 235">
            <a:extLst>
              <a:ext uri="{FF2B5EF4-FFF2-40B4-BE49-F238E27FC236}">
                <a16:creationId xmlns:a16="http://schemas.microsoft.com/office/drawing/2014/main" id="{A3578840-DF1A-EBBC-4C02-5FEF422AD74F}"/>
              </a:ext>
            </a:extLst>
          </p:cNvPr>
          <p:cNvPicPr>
            <a:picLocks noChangeAspect="1"/>
          </p:cNvPicPr>
          <p:nvPr/>
        </p:nvPicPr>
        <p:blipFill>
          <a:blip r:embed="rId13"/>
          <a:stretch>
            <a:fillRect/>
          </a:stretch>
        </p:blipFill>
        <p:spPr>
          <a:xfrm>
            <a:off x="24735261" y="15772759"/>
            <a:ext cx="2513912" cy="1508347"/>
          </a:xfrm>
          <a:prstGeom prst="rect">
            <a:avLst/>
          </a:prstGeom>
        </p:spPr>
      </p:pic>
      <p:sp>
        <p:nvSpPr>
          <p:cNvPr id="240" name="TextBox 239">
            <a:extLst>
              <a:ext uri="{FF2B5EF4-FFF2-40B4-BE49-F238E27FC236}">
                <a16:creationId xmlns:a16="http://schemas.microsoft.com/office/drawing/2014/main" id="{ED7A37E9-9F1C-5F8C-CB0E-BD85C7EF2BD5}"/>
              </a:ext>
            </a:extLst>
          </p:cNvPr>
          <p:cNvSpPr txBox="1"/>
          <p:nvPr/>
        </p:nvSpPr>
        <p:spPr>
          <a:xfrm>
            <a:off x="24910309" y="15056950"/>
            <a:ext cx="341215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RNA clustering</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Cell type identification</a:t>
            </a:r>
          </a:p>
        </p:txBody>
      </p:sp>
      <p:grpSp>
        <p:nvGrpSpPr>
          <p:cNvPr id="243" name="Group 242">
            <a:extLst>
              <a:ext uri="{FF2B5EF4-FFF2-40B4-BE49-F238E27FC236}">
                <a16:creationId xmlns:a16="http://schemas.microsoft.com/office/drawing/2014/main" id="{59BB49A6-7D37-E225-CF73-A650B7BC8827}"/>
              </a:ext>
            </a:extLst>
          </p:cNvPr>
          <p:cNvGrpSpPr/>
          <p:nvPr/>
        </p:nvGrpSpPr>
        <p:grpSpPr>
          <a:xfrm>
            <a:off x="27624172" y="16426801"/>
            <a:ext cx="2377859" cy="1293323"/>
            <a:chOff x="414338" y="1499615"/>
            <a:chExt cx="7143959" cy="4693957"/>
          </a:xfrm>
        </p:grpSpPr>
        <p:pic>
          <p:nvPicPr>
            <p:cNvPr id="286" name="Picture 285" descr="A diagram of a graph&#10;&#10;Description automatically generated with medium confidence">
              <a:extLst>
                <a:ext uri="{FF2B5EF4-FFF2-40B4-BE49-F238E27FC236}">
                  <a16:creationId xmlns:a16="http://schemas.microsoft.com/office/drawing/2014/main" id="{E9A60E36-FD64-55D0-85CB-74045E950F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62466" y="1528913"/>
              <a:ext cx="2286000" cy="2286000"/>
            </a:xfrm>
            <a:prstGeom prst="rect">
              <a:avLst/>
            </a:prstGeom>
          </p:spPr>
        </p:pic>
        <p:pic>
          <p:nvPicPr>
            <p:cNvPr id="287" name="Picture 286" descr="A diagram of a graph&#10;&#10;Description automatically generated with medium confidence">
              <a:extLst>
                <a:ext uri="{FF2B5EF4-FFF2-40B4-BE49-F238E27FC236}">
                  <a16:creationId xmlns:a16="http://schemas.microsoft.com/office/drawing/2014/main" id="{AF895752-195C-98D9-84EA-BF9DF107379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48466" y="1499615"/>
              <a:ext cx="2286000" cy="2286000"/>
            </a:xfrm>
            <a:prstGeom prst="rect">
              <a:avLst/>
            </a:prstGeom>
          </p:spPr>
        </p:pic>
        <p:pic>
          <p:nvPicPr>
            <p:cNvPr id="288" name="Picture 287" descr="A diagram of a graph&#10;&#10;Description automatically generated with medium confidence">
              <a:extLst>
                <a:ext uri="{FF2B5EF4-FFF2-40B4-BE49-F238E27FC236}">
                  <a16:creationId xmlns:a16="http://schemas.microsoft.com/office/drawing/2014/main" id="{CFEEFC2E-5AB2-229F-ACF4-886BC151651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4338" y="1528914"/>
              <a:ext cx="2286000" cy="2286000"/>
            </a:xfrm>
            <a:prstGeom prst="rect">
              <a:avLst/>
            </a:prstGeom>
          </p:spPr>
        </p:pic>
        <p:pic>
          <p:nvPicPr>
            <p:cNvPr id="289" name="Picture 288" descr="A graph with a number of dots&#10;&#10;Description automatically generated">
              <a:extLst>
                <a:ext uri="{FF2B5EF4-FFF2-40B4-BE49-F238E27FC236}">
                  <a16:creationId xmlns:a16="http://schemas.microsoft.com/office/drawing/2014/main" id="{EB53D50C-F9F3-1454-C1A3-6081C414E73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339" y="3907574"/>
              <a:ext cx="2286001" cy="2285998"/>
            </a:xfrm>
            <a:prstGeom prst="rect">
              <a:avLst/>
            </a:prstGeom>
          </p:spPr>
        </p:pic>
        <p:pic>
          <p:nvPicPr>
            <p:cNvPr id="299" name="Picture 298" descr="A graph with a number of colored dots&#10;&#10;Description automatically generated with medium confidence">
              <a:extLst>
                <a:ext uri="{FF2B5EF4-FFF2-40B4-BE49-F238E27FC236}">
                  <a16:creationId xmlns:a16="http://schemas.microsoft.com/office/drawing/2014/main" id="{D6E11815-400B-22EF-1739-36E6B62815A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62467" y="3907574"/>
              <a:ext cx="2286001" cy="2285998"/>
            </a:xfrm>
            <a:prstGeom prst="rect">
              <a:avLst/>
            </a:prstGeom>
          </p:spPr>
        </p:pic>
        <p:pic>
          <p:nvPicPr>
            <p:cNvPr id="301" name="Picture 300" descr="A graph with colored dots&#10;&#10;Description automatically generated">
              <a:extLst>
                <a:ext uri="{FF2B5EF4-FFF2-40B4-BE49-F238E27FC236}">
                  <a16:creationId xmlns:a16="http://schemas.microsoft.com/office/drawing/2014/main" id="{971F759B-2490-1A95-A6CC-FB27919A690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72296" y="3907574"/>
              <a:ext cx="2286001" cy="2285998"/>
            </a:xfrm>
            <a:prstGeom prst="rect">
              <a:avLst/>
            </a:prstGeom>
          </p:spPr>
        </p:pic>
      </p:grpSp>
      <p:sp>
        <p:nvSpPr>
          <p:cNvPr id="314" name="TextBox 313">
            <a:extLst>
              <a:ext uri="{FF2B5EF4-FFF2-40B4-BE49-F238E27FC236}">
                <a16:creationId xmlns:a16="http://schemas.microsoft.com/office/drawing/2014/main" id="{AE1C2121-A340-0CE3-67E3-73716EAB427A}"/>
              </a:ext>
            </a:extLst>
          </p:cNvPr>
          <p:cNvSpPr txBox="1"/>
          <p:nvPr/>
        </p:nvSpPr>
        <p:spPr>
          <a:xfrm>
            <a:off x="28183593" y="15311986"/>
            <a:ext cx="15905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FB ‘gating’</a:t>
            </a:r>
          </a:p>
        </p:txBody>
      </p:sp>
      <p:sp>
        <p:nvSpPr>
          <p:cNvPr id="315" name="TextBox 314">
            <a:extLst>
              <a:ext uri="{FF2B5EF4-FFF2-40B4-BE49-F238E27FC236}">
                <a16:creationId xmlns:a16="http://schemas.microsoft.com/office/drawing/2014/main" id="{208995C1-8547-DF15-0B90-3851BD36D62F}"/>
              </a:ext>
            </a:extLst>
          </p:cNvPr>
          <p:cNvSpPr txBox="1"/>
          <p:nvPr/>
        </p:nvSpPr>
        <p:spPr>
          <a:xfrm>
            <a:off x="30209329" y="15356286"/>
            <a:ext cx="15905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DGE</a:t>
            </a:r>
          </a:p>
        </p:txBody>
      </p:sp>
      <p:pic>
        <p:nvPicPr>
          <p:cNvPr id="316" name="Picture 315">
            <a:extLst>
              <a:ext uri="{FF2B5EF4-FFF2-40B4-BE49-F238E27FC236}">
                <a16:creationId xmlns:a16="http://schemas.microsoft.com/office/drawing/2014/main" id="{469FFAC1-2337-9E14-80CB-5D9F366F7A28}"/>
              </a:ext>
            </a:extLst>
          </p:cNvPr>
          <p:cNvPicPr>
            <a:picLocks noChangeAspect="1"/>
          </p:cNvPicPr>
          <p:nvPr/>
        </p:nvPicPr>
        <p:blipFill>
          <a:blip r:embed="rId20"/>
          <a:srcRect r="46204"/>
          <a:stretch/>
        </p:blipFill>
        <p:spPr>
          <a:xfrm>
            <a:off x="30302528" y="16045776"/>
            <a:ext cx="1463017" cy="1903703"/>
          </a:xfrm>
          <a:prstGeom prst="rect">
            <a:avLst/>
          </a:prstGeom>
        </p:spPr>
      </p:pic>
      <p:sp>
        <p:nvSpPr>
          <p:cNvPr id="317" name="Rectangle 316">
            <a:extLst>
              <a:ext uri="{FF2B5EF4-FFF2-40B4-BE49-F238E27FC236}">
                <a16:creationId xmlns:a16="http://schemas.microsoft.com/office/drawing/2014/main" id="{7397AF9C-F59F-158D-2C5C-2D26BD7651E4}"/>
              </a:ext>
            </a:extLst>
          </p:cNvPr>
          <p:cNvSpPr/>
          <p:nvPr/>
        </p:nvSpPr>
        <p:spPr>
          <a:xfrm>
            <a:off x="19236445" y="14665987"/>
            <a:ext cx="12692942" cy="3728449"/>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3E0A40A9-D081-0322-CBAC-CF714C5FEBB2}"/>
              </a:ext>
            </a:extLst>
          </p:cNvPr>
          <p:cNvSpPr/>
          <p:nvPr/>
        </p:nvSpPr>
        <p:spPr>
          <a:xfrm>
            <a:off x="21318060" y="41394482"/>
            <a:ext cx="5622479" cy="2428201"/>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TextBox 318">
            <a:extLst>
              <a:ext uri="{FF2B5EF4-FFF2-40B4-BE49-F238E27FC236}">
                <a16:creationId xmlns:a16="http://schemas.microsoft.com/office/drawing/2014/main" id="{5FEEC715-AA0F-BC4B-2ADE-188B7E2C20D9}"/>
              </a:ext>
            </a:extLst>
          </p:cNvPr>
          <p:cNvSpPr txBox="1"/>
          <p:nvPr/>
        </p:nvSpPr>
        <p:spPr>
          <a:xfrm>
            <a:off x="27248172" y="43187583"/>
            <a:ext cx="3361155" cy="400110"/>
          </a:xfrm>
          <a:prstGeom prst="rect">
            <a:avLst/>
          </a:prstGeom>
          <a:noFill/>
        </p:spPr>
        <p:txBody>
          <a:bodyPr wrap="square" rtlCol="0">
            <a:spAutoFit/>
          </a:bodyPr>
          <a:lstStyle/>
          <a:p>
            <a:r>
              <a:rPr lang="en-US" sz="2000" dirty="0">
                <a:solidFill>
                  <a:srgbClr val="FF0000"/>
                </a:solidFill>
              </a:rPr>
              <a:t>Update BRI names, add SCRI</a:t>
            </a:r>
          </a:p>
        </p:txBody>
      </p:sp>
      <p:sp>
        <p:nvSpPr>
          <p:cNvPr id="320" name="Rectangle 319">
            <a:extLst>
              <a:ext uri="{FF2B5EF4-FFF2-40B4-BE49-F238E27FC236}">
                <a16:creationId xmlns:a16="http://schemas.microsoft.com/office/drawing/2014/main" id="{A316550C-E6BC-0DDF-C944-3D293A1C4D85}"/>
              </a:ext>
            </a:extLst>
          </p:cNvPr>
          <p:cNvSpPr/>
          <p:nvPr/>
        </p:nvSpPr>
        <p:spPr>
          <a:xfrm>
            <a:off x="22282363" y="5302159"/>
            <a:ext cx="4965809" cy="1491708"/>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descr="A diagram of a cell type&#10;&#10;Description automatically generated">
            <a:extLst>
              <a:ext uri="{FF2B5EF4-FFF2-40B4-BE49-F238E27FC236}">
                <a16:creationId xmlns:a16="http://schemas.microsoft.com/office/drawing/2014/main" id="{C4D7DE03-9EC2-D7E7-FF1B-4D5BD59D8A36}"/>
              </a:ext>
            </a:extLst>
          </p:cNvPr>
          <p:cNvPicPr>
            <a:picLocks noChangeAspect="1"/>
          </p:cNvPicPr>
          <p:nvPr/>
        </p:nvPicPr>
        <p:blipFill>
          <a:blip r:embed="rId21" cstate="print">
            <a:extLst>
              <a:ext uri="{28A0092B-C50C-407E-A947-70E740481C1C}">
                <a14:useLocalDpi xmlns:a14="http://schemas.microsoft.com/office/drawing/2010/main" val="0"/>
              </a:ext>
            </a:extLst>
          </a:blip>
          <a:srcRect l="7975" t="12289" r="6592"/>
          <a:stretch/>
        </p:blipFill>
        <p:spPr>
          <a:xfrm>
            <a:off x="26734222" y="30806401"/>
            <a:ext cx="4687224" cy="3781002"/>
          </a:xfrm>
          <a:prstGeom prst="rect">
            <a:avLst/>
          </a:prstGeom>
        </p:spPr>
      </p:pic>
      <p:pic>
        <p:nvPicPr>
          <p:cNvPr id="322" name="Picture 321" descr="A diagram of a cell type&#10;&#10;Description automatically generated">
            <a:extLst>
              <a:ext uri="{FF2B5EF4-FFF2-40B4-BE49-F238E27FC236}">
                <a16:creationId xmlns:a16="http://schemas.microsoft.com/office/drawing/2014/main" id="{A51480D0-BA29-A740-B573-C3132729D6AE}"/>
              </a:ext>
            </a:extLst>
          </p:cNvPr>
          <p:cNvPicPr>
            <a:picLocks noChangeAspect="1"/>
          </p:cNvPicPr>
          <p:nvPr/>
        </p:nvPicPr>
        <p:blipFill>
          <a:blip r:embed="rId22" cstate="print">
            <a:extLst>
              <a:ext uri="{28A0092B-C50C-407E-A947-70E740481C1C}">
                <a14:useLocalDpi xmlns:a14="http://schemas.microsoft.com/office/drawing/2010/main" val="0"/>
              </a:ext>
            </a:extLst>
          </a:blip>
          <a:srcRect l="7091" t="12385" r="23830"/>
          <a:stretch/>
        </p:blipFill>
        <p:spPr>
          <a:xfrm>
            <a:off x="23254928" y="30912129"/>
            <a:ext cx="3688026" cy="3675274"/>
          </a:xfrm>
          <a:prstGeom prst="rect">
            <a:avLst/>
          </a:prstGeom>
        </p:spPr>
      </p:pic>
      <p:pic>
        <p:nvPicPr>
          <p:cNvPr id="323" name="Picture 322" descr="A diagram of a cell type&#10;&#10;Description automatically generated">
            <a:extLst>
              <a:ext uri="{FF2B5EF4-FFF2-40B4-BE49-F238E27FC236}">
                <a16:creationId xmlns:a16="http://schemas.microsoft.com/office/drawing/2014/main" id="{C6124A1F-F0A2-17C2-D5FD-6DB9FE40413D}"/>
              </a:ext>
            </a:extLst>
          </p:cNvPr>
          <p:cNvPicPr>
            <a:picLocks noChangeAspect="1"/>
          </p:cNvPicPr>
          <p:nvPr/>
        </p:nvPicPr>
        <p:blipFill>
          <a:blip r:embed="rId23" cstate="print">
            <a:extLst>
              <a:ext uri="{28A0092B-C50C-407E-A947-70E740481C1C}">
                <a14:useLocalDpi xmlns:a14="http://schemas.microsoft.com/office/drawing/2010/main" val="0"/>
              </a:ext>
            </a:extLst>
          </a:blip>
          <a:srcRect l="5289" t="12674" r="24815"/>
          <a:stretch/>
        </p:blipFill>
        <p:spPr>
          <a:xfrm>
            <a:off x="19643974" y="30818630"/>
            <a:ext cx="3840451" cy="3769959"/>
          </a:xfrm>
          <a:prstGeom prst="rect">
            <a:avLst/>
          </a:prstGeom>
        </p:spPr>
      </p:pic>
      <p:sp>
        <p:nvSpPr>
          <p:cNvPr id="324" name="TextBox 4">
            <a:extLst>
              <a:ext uri="{FF2B5EF4-FFF2-40B4-BE49-F238E27FC236}">
                <a16:creationId xmlns:a16="http://schemas.microsoft.com/office/drawing/2014/main" id="{B5F3BF1E-D11F-6140-BD90-B5D65A17B459}"/>
              </a:ext>
            </a:extLst>
          </p:cNvPr>
          <p:cNvSpPr txBox="1"/>
          <p:nvPr/>
        </p:nvSpPr>
        <p:spPr>
          <a:xfrm>
            <a:off x="27091764" y="30542797"/>
            <a:ext cx="3289138" cy="400110"/>
          </a:xfrm>
          <a:prstGeom prst="rect">
            <a:avLst/>
          </a:prstGeom>
          <a:solidFill>
            <a:schemeClr val="bg1"/>
          </a:solid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t>CEFX</a:t>
            </a:r>
          </a:p>
        </p:txBody>
      </p:sp>
      <p:sp>
        <p:nvSpPr>
          <p:cNvPr id="325" name="TextBox 5">
            <a:extLst>
              <a:ext uri="{FF2B5EF4-FFF2-40B4-BE49-F238E27FC236}">
                <a16:creationId xmlns:a16="http://schemas.microsoft.com/office/drawing/2014/main" id="{2A19F274-CC73-BD3E-B746-DA36625FDF4E}"/>
              </a:ext>
            </a:extLst>
          </p:cNvPr>
          <p:cNvSpPr txBox="1"/>
          <p:nvPr/>
        </p:nvSpPr>
        <p:spPr>
          <a:xfrm>
            <a:off x="20346401" y="30591098"/>
            <a:ext cx="3289138" cy="400110"/>
          </a:xfrm>
          <a:prstGeom prst="rect">
            <a:avLst/>
          </a:prstGeom>
          <a:solidFill>
            <a:schemeClr val="bg1"/>
          </a:solid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t>CD3/28</a:t>
            </a:r>
          </a:p>
        </p:txBody>
      </p:sp>
      <p:sp>
        <p:nvSpPr>
          <p:cNvPr id="326" name="TextBox 6">
            <a:extLst>
              <a:ext uri="{FF2B5EF4-FFF2-40B4-BE49-F238E27FC236}">
                <a16:creationId xmlns:a16="http://schemas.microsoft.com/office/drawing/2014/main" id="{118C2404-9AD0-6AA2-9F38-0EA694BD7A4F}"/>
              </a:ext>
            </a:extLst>
          </p:cNvPr>
          <p:cNvSpPr txBox="1"/>
          <p:nvPr/>
        </p:nvSpPr>
        <p:spPr>
          <a:xfrm>
            <a:off x="23747595" y="30566354"/>
            <a:ext cx="3289138" cy="400110"/>
          </a:xfrm>
          <a:prstGeom prst="rect">
            <a:avLst/>
          </a:prstGeom>
          <a:solidFill>
            <a:schemeClr val="bg1"/>
          </a:solid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t>Islet</a:t>
            </a:r>
          </a:p>
        </p:txBody>
      </p:sp>
      <p:sp>
        <p:nvSpPr>
          <p:cNvPr id="327" name="TextBox 326">
            <a:extLst>
              <a:ext uri="{FF2B5EF4-FFF2-40B4-BE49-F238E27FC236}">
                <a16:creationId xmlns:a16="http://schemas.microsoft.com/office/drawing/2014/main" id="{9E3F7266-AEA2-A7B4-0E98-60D4C0BA4113}"/>
              </a:ext>
            </a:extLst>
          </p:cNvPr>
          <p:cNvSpPr txBox="1"/>
          <p:nvPr/>
        </p:nvSpPr>
        <p:spPr>
          <a:xfrm>
            <a:off x="24617903" y="30156714"/>
            <a:ext cx="3859619" cy="430887"/>
          </a:xfrm>
          <a:prstGeom prst="rect">
            <a:avLst/>
          </a:prstGeom>
          <a:noFill/>
        </p:spPr>
        <p:txBody>
          <a:bodyPr wrap="square" rtlCol="0">
            <a:spAutoFit/>
          </a:bodyPr>
          <a:lstStyle/>
          <a:p>
            <a:r>
              <a:rPr lang="en-US" sz="2200" dirty="0">
                <a:solidFill>
                  <a:srgbClr val="FF0000"/>
                </a:solidFill>
              </a:rPr>
              <a:t>Update </a:t>
            </a:r>
            <a:r>
              <a:rPr lang="en-US" sz="2200" dirty="0" err="1">
                <a:solidFill>
                  <a:srgbClr val="FF0000"/>
                </a:solidFill>
              </a:rPr>
              <a:t>celltype</a:t>
            </a:r>
            <a:r>
              <a:rPr lang="en-US" sz="2200" dirty="0">
                <a:solidFill>
                  <a:srgbClr val="FF0000"/>
                </a:solidFill>
              </a:rPr>
              <a:t> identification</a:t>
            </a:r>
          </a:p>
        </p:txBody>
      </p:sp>
      <p:sp>
        <p:nvSpPr>
          <p:cNvPr id="328" name="Rectangle 327">
            <a:extLst>
              <a:ext uri="{FF2B5EF4-FFF2-40B4-BE49-F238E27FC236}">
                <a16:creationId xmlns:a16="http://schemas.microsoft.com/office/drawing/2014/main" id="{9BA3E5C0-BB94-7165-2EAB-A158382F44DA}"/>
              </a:ext>
            </a:extLst>
          </p:cNvPr>
          <p:cNvSpPr/>
          <p:nvPr/>
        </p:nvSpPr>
        <p:spPr>
          <a:xfrm>
            <a:off x="1094504" y="7724499"/>
            <a:ext cx="13629202" cy="2184612"/>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EFED229B-7129-A53F-0C87-6F686CEF7C0C}"/>
              </a:ext>
            </a:extLst>
          </p:cNvPr>
          <p:cNvSpPr txBox="1"/>
          <p:nvPr/>
        </p:nvSpPr>
        <p:spPr>
          <a:xfrm>
            <a:off x="14761624" y="8060334"/>
            <a:ext cx="2769571" cy="830997"/>
          </a:xfrm>
          <a:prstGeom prst="rect">
            <a:avLst/>
          </a:prstGeom>
          <a:noFill/>
        </p:spPr>
        <p:txBody>
          <a:bodyPr wrap="square" rtlCol="0">
            <a:spAutoFit/>
          </a:bodyPr>
          <a:lstStyle/>
          <a:p>
            <a:r>
              <a:rPr lang="en-US" sz="2400" dirty="0">
                <a:solidFill>
                  <a:srgbClr val="FF0000"/>
                </a:solidFill>
              </a:rPr>
              <a:t>Fix bullet formatting.</a:t>
            </a:r>
            <a:br>
              <a:rPr lang="en-US" sz="2400" dirty="0">
                <a:solidFill>
                  <a:srgbClr val="FF0000"/>
                </a:solidFill>
              </a:rPr>
            </a:br>
            <a:r>
              <a:rPr lang="en-US" sz="2400" dirty="0">
                <a:solidFill>
                  <a:srgbClr val="FF0000"/>
                </a:solidFill>
              </a:rPr>
              <a:t>Edit/condense</a:t>
            </a:r>
          </a:p>
        </p:txBody>
      </p:sp>
      <p:pic>
        <p:nvPicPr>
          <p:cNvPr id="330" name="Picture 329" descr="A graph of a line&#10;&#10;Description automatically generated with medium confidence">
            <a:extLst>
              <a:ext uri="{FF2B5EF4-FFF2-40B4-BE49-F238E27FC236}">
                <a16:creationId xmlns:a16="http://schemas.microsoft.com/office/drawing/2014/main" id="{9D09E109-A17F-F8E8-AF0B-450D11A967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8068" y="12231375"/>
            <a:ext cx="3189443" cy="2839915"/>
          </a:xfrm>
          <a:prstGeom prst="rect">
            <a:avLst/>
          </a:prstGeom>
        </p:spPr>
      </p:pic>
      <p:pic>
        <p:nvPicPr>
          <p:cNvPr id="331" name="Picture 330" descr="A graph with a line&#10;&#10;Description automatically generated">
            <a:extLst>
              <a:ext uri="{FF2B5EF4-FFF2-40B4-BE49-F238E27FC236}">
                <a16:creationId xmlns:a16="http://schemas.microsoft.com/office/drawing/2014/main" id="{4B11CA1B-20FD-0E7F-F073-9EEA09D4C89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10214" y="13898108"/>
            <a:ext cx="2363892" cy="1778848"/>
          </a:xfrm>
          <a:prstGeom prst="rect">
            <a:avLst/>
          </a:prstGeom>
        </p:spPr>
      </p:pic>
      <p:pic>
        <p:nvPicPr>
          <p:cNvPr id="332" name="Picture 331" descr="A graph with a line&#10;&#10;Description automatically generated">
            <a:extLst>
              <a:ext uri="{FF2B5EF4-FFF2-40B4-BE49-F238E27FC236}">
                <a16:creationId xmlns:a16="http://schemas.microsoft.com/office/drawing/2014/main" id="{053BDDB1-F0A4-0EDD-E673-D90AC5ED19D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662238" y="11977049"/>
            <a:ext cx="2363891" cy="1778848"/>
          </a:xfrm>
          <a:prstGeom prst="rect">
            <a:avLst/>
          </a:prstGeom>
        </p:spPr>
      </p:pic>
      <p:sp>
        <p:nvSpPr>
          <p:cNvPr id="333" name="TextBox 332">
            <a:extLst>
              <a:ext uri="{FF2B5EF4-FFF2-40B4-BE49-F238E27FC236}">
                <a16:creationId xmlns:a16="http://schemas.microsoft.com/office/drawing/2014/main" id="{1AD764BA-6D54-60DE-AF15-32B32FE71267}"/>
              </a:ext>
            </a:extLst>
          </p:cNvPr>
          <p:cNvSpPr txBox="1"/>
          <p:nvPr/>
        </p:nvSpPr>
        <p:spPr>
          <a:xfrm>
            <a:off x="10079596" y="11665167"/>
            <a:ext cx="8030886" cy="3785652"/>
          </a:xfrm>
          <a:prstGeom prst="rect">
            <a:avLst/>
          </a:prstGeom>
          <a:noFill/>
        </p:spPr>
        <p:txBody>
          <a:bodyPr wrap="square" rtlCol="0">
            <a:spAutoFit/>
          </a:bodyPr>
          <a:lstStyle/>
          <a:p>
            <a:pPr marL="285750" indent="-285750">
              <a:buClr>
                <a:schemeClr val="tx2"/>
              </a:buClr>
              <a:buFont typeface="Courier New" panose="02070309020205020404" pitchFamily="49" charset="0"/>
              <a:buChar char="o"/>
            </a:pPr>
            <a:r>
              <a:rPr lang="en-US" sz="2000" dirty="0"/>
              <a:t>Cell viability: 91% (</a:t>
            </a:r>
            <a:r>
              <a:rPr lang="en-US" sz="2000" dirty="0">
                <a:solidFill>
                  <a:srgbClr val="FF0000"/>
                </a:solidFill>
              </a:rPr>
              <a:t>REMOVE</a:t>
            </a:r>
            <a:r>
              <a:rPr lang="en-US" sz="2000" dirty="0"/>
              <a:t>)</a:t>
            </a:r>
          </a:p>
          <a:p>
            <a:pPr marL="742950" lvl="1" indent="-285750">
              <a:buClr>
                <a:schemeClr val="tx2"/>
              </a:buClr>
              <a:buFont typeface="Courier New" panose="02070309020205020404" pitchFamily="49" charset="0"/>
              <a:buChar char="o"/>
            </a:pPr>
            <a:r>
              <a:rPr lang="en-US" sz="2000" dirty="0"/>
              <a:t>Lower than ideal</a:t>
            </a:r>
          </a:p>
          <a:p>
            <a:pPr>
              <a:buClr>
                <a:schemeClr val="tx2"/>
              </a:buClr>
            </a:pPr>
            <a:endParaRPr lang="en-US" sz="2000" b="1" dirty="0"/>
          </a:p>
          <a:p>
            <a:pPr marL="285750" indent="-285750">
              <a:buClr>
                <a:schemeClr val="tx2"/>
              </a:buClr>
              <a:buFont typeface="Courier New" panose="02070309020205020404" pitchFamily="49" charset="0"/>
              <a:buChar char="o"/>
            </a:pPr>
            <a:r>
              <a:rPr lang="en-US" sz="2000" b="1" dirty="0"/>
              <a:t>37,420 cells recovered/ 106K loaded – between 2 batches (35%)</a:t>
            </a:r>
          </a:p>
          <a:p>
            <a:pPr marL="742950" lvl="1" indent="-285750">
              <a:buClr>
                <a:schemeClr val="tx2"/>
              </a:buClr>
              <a:buFont typeface="Courier New" panose="02070309020205020404" pitchFamily="49" charset="0"/>
              <a:buChar char="o"/>
            </a:pPr>
            <a:r>
              <a:rPr lang="en-US" sz="2000" dirty="0"/>
              <a:t>overloaded – target should be 20-30K per lane (capture ~20K from 10X) (</a:t>
            </a:r>
            <a:r>
              <a:rPr lang="en-US" sz="2000" dirty="0">
                <a:solidFill>
                  <a:srgbClr val="FF0000"/>
                </a:solidFill>
              </a:rPr>
              <a:t>REMOVE TARGET INFO</a:t>
            </a:r>
            <a:r>
              <a:rPr lang="en-US" sz="2000" dirty="0"/>
              <a:t>)</a:t>
            </a:r>
          </a:p>
          <a:p>
            <a:pPr marL="285750" indent="-285750">
              <a:buClr>
                <a:schemeClr val="tx2"/>
              </a:buClr>
              <a:buFont typeface="Courier New" panose="02070309020205020404" pitchFamily="49" charset="0"/>
              <a:buChar char="o"/>
            </a:pPr>
            <a:endParaRPr lang="en-US" sz="2000" dirty="0"/>
          </a:p>
          <a:p>
            <a:pPr marL="285750" indent="-285750">
              <a:buClr>
                <a:schemeClr val="tx2"/>
              </a:buClr>
              <a:buFont typeface="Courier New" panose="02070309020205020404" pitchFamily="49" charset="0"/>
              <a:buChar char="o"/>
            </a:pPr>
            <a:r>
              <a:rPr lang="en-US" sz="2000" dirty="0"/>
              <a:t>2,310 median genes/cell</a:t>
            </a:r>
          </a:p>
          <a:p>
            <a:pPr marL="285750" indent="-285750">
              <a:buClr>
                <a:schemeClr val="tx2"/>
              </a:buClr>
              <a:buFont typeface="Courier New" panose="02070309020205020404" pitchFamily="49" charset="0"/>
              <a:buChar char="o"/>
            </a:pPr>
            <a:endParaRPr lang="en-US" sz="2000" dirty="0"/>
          </a:p>
          <a:p>
            <a:pPr marL="285750" indent="-285750">
              <a:buClr>
                <a:schemeClr val="tx2"/>
              </a:buClr>
              <a:buFont typeface="Courier New" panose="02070309020205020404" pitchFamily="49" charset="0"/>
              <a:buChar char="o"/>
            </a:pPr>
            <a:r>
              <a:rPr lang="en-US" sz="2000" dirty="0"/>
              <a:t>24,244 total genes detected</a:t>
            </a:r>
          </a:p>
          <a:p>
            <a:pPr marL="285750" indent="-285750">
              <a:buClr>
                <a:schemeClr val="tx2"/>
              </a:buClr>
              <a:buFont typeface="Courier New" panose="02070309020205020404" pitchFamily="49" charset="0"/>
              <a:buChar char="o"/>
            </a:pPr>
            <a:endParaRPr lang="en-US" sz="2000" dirty="0"/>
          </a:p>
          <a:p>
            <a:pPr marL="285750" indent="-285750">
              <a:buClr>
                <a:schemeClr val="tx2"/>
              </a:buClr>
              <a:buFont typeface="Courier New" panose="02070309020205020404" pitchFamily="49" charset="0"/>
              <a:buChar char="o"/>
            </a:pPr>
            <a:r>
              <a:rPr lang="en-US" sz="2000" dirty="0"/>
              <a:t>8,117 Median UMI counts/cell</a:t>
            </a:r>
          </a:p>
        </p:txBody>
      </p:sp>
      <p:sp>
        <p:nvSpPr>
          <p:cNvPr id="334" name="TextBox 333">
            <a:extLst>
              <a:ext uri="{FF2B5EF4-FFF2-40B4-BE49-F238E27FC236}">
                <a16:creationId xmlns:a16="http://schemas.microsoft.com/office/drawing/2014/main" id="{179FEFD7-C7A1-6E47-B639-78A3EFDD5F3C}"/>
              </a:ext>
            </a:extLst>
          </p:cNvPr>
          <p:cNvSpPr txBox="1"/>
          <p:nvPr/>
        </p:nvSpPr>
        <p:spPr>
          <a:xfrm>
            <a:off x="3340421" y="13063215"/>
            <a:ext cx="2529064" cy="1631216"/>
          </a:xfrm>
          <a:prstGeom prst="rect">
            <a:avLst/>
          </a:prstGeom>
          <a:noFill/>
        </p:spPr>
        <p:txBody>
          <a:bodyPr wrap="square" rtlCol="0">
            <a:spAutoFit/>
          </a:bodyPr>
          <a:lstStyle/>
          <a:p>
            <a:r>
              <a:rPr lang="en-US" sz="2000" dirty="0">
                <a:solidFill>
                  <a:srgbClr val="FF0000"/>
                </a:solidFill>
              </a:rPr>
              <a:t>Remake these figures so that they fit in</a:t>
            </a:r>
            <a:br>
              <a:rPr lang="en-US" sz="2000" dirty="0">
                <a:solidFill>
                  <a:srgbClr val="FF0000"/>
                </a:solidFill>
              </a:rPr>
            </a:br>
            <a:br>
              <a:rPr lang="en-US" sz="2000" dirty="0">
                <a:solidFill>
                  <a:srgbClr val="FF0000"/>
                </a:solidFill>
              </a:rPr>
            </a:br>
            <a:r>
              <a:rPr lang="en-US" sz="2000" dirty="0">
                <a:solidFill>
                  <a:srgbClr val="FF0000"/>
                </a:solidFill>
              </a:rPr>
              <a:t>Shift the qc numbers to figures</a:t>
            </a:r>
          </a:p>
        </p:txBody>
      </p:sp>
      <p:sp>
        <p:nvSpPr>
          <p:cNvPr id="335" name="Oval 334">
            <a:extLst>
              <a:ext uri="{FF2B5EF4-FFF2-40B4-BE49-F238E27FC236}">
                <a16:creationId xmlns:a16="http://schemas.microsoft.com/office/drawing/2014/main" id="{44F9E0A2-C2D2-22A8-28F4-A053F56C1E42}"/>
              </a:ext>
            </a:extLst>
          </p:cNvPr>
          <p:cNvSpPr/>
          <p:nvPr/>
        </p:nvSpPr>
        <p:spPr>
          <a:xfrm rot="1726761">
            <a:off x="1027399" y="12346515"/>
            <a:ext cx="2861386" cy="17091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6" name="Picture 335">
            <a:extLst>
              <a:ext uri="{FF2B5EF4-FFF2-40B4-BE49-F238E27FC236}">
                <a16:creationId xmlns:a16="http://schemas.microsoft.com/office/drawing/2014/main" id="{5FFFDAED-698F-1612-317B-F7115AE3B8ED}"/>
              </a:ext>
            </a:extLst>
          </p:cNvPr>
          <p:cNvPicPr>
            <a:picLocks noChangeAspect="1"/>
          </p:cNvPicPr>
          <p:nvPr/>
        </p:nvPicPr>
        <p:blipFill>
          <a:blip r:embed="rId11"/>
          <a:stretch>
            <a:fillRect/>
          </a:stretch>
        </p:blipFill>
        <p:spPr>
          <a:xfrm>
            <a:off x="1844417" y="16142780"/>
            <a:ext cx="5330299" cy="2665151"/>
          </a:xfrm>
          <a:prstGeom prst="rect">
            <a:avLst/>
          </a:prstGeom>
        </p:spPr>
      </p:pic>
      <p:sp>
        <p:nvSpPr>
          <p:cNvPr id="337" name="Rectangle 336">
            <a:extLst>
              <a:ext uri="{FF2B5EF4-FFF2-40B4-BE49-F238E27FC236}">
                <a16:creationId xmlns:a16="http://schemas.microsoft.com/office/drawing/2014/main" id="{B98A18BC-261A-9F65-8795-4D618A2B9430}"/>
              </a:ext>
            </a:extLst>
          </p:cNvPr>
          <p:cNvSpPr/>
          <p:nvPr/>
        </p:nvSpPr>
        <p:spPr>
          <a:xfrm>
            <a:off x="13234829" y="36699269"/>
            <a:ext cx="648740" cy="4497355"/>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8" name="Picture 337">
            <a:extLst>
              <a:ext uri="{FF2B5EF4-FFF2-40B4-BE49-F238E27FC236}">
                <a16:creationId xmlns:a16="http://schemas.microsoft.com/office/drawing/2014/main" id="{36B8E586-D98B-938D-A913-B77610B506E7}"/>
              </a:ext>
            </a:extLst>
          </p:cNvPr>
          <p:cNvPicPr>
            <a:picLocks noChangeAspect="1"/>
          </p:cNvPicPr>
          <p:nvPr/>
        </p:nvPicPr>
        <p:blipFill>
          <a:blip r:embed="rId10"/>
          <a:srcRect t="65970" r="66101"/>
          <a:stretch/>
        </p:blipFill>
        <p:spPr>
          <a:xfrm>
            <a:off x="12829747" y="15509736"/>
            <a:ext cx="3797890" cy="2541695"/>
          </a:xfrm>
          <a:prstGeom prst="rect">
            <a:avLst/>
          </a:prstGeom>
        </p:spPr>
      </p:pic>
      <p:pic>
        <p:nvPicPr>
          <p:cNvPr id="339" name="Picture 338">
            <a:extLst>
              <a:ext uri="{FF2B5EF4-FFF2-40B4-BE49-F238E27FC236}">
                <a16:creationId xmlns:a16="http://schemas.microsoft.com/office/drawing/2014/main" id="{17B81EAF-B359-1D3E-A2EA-411728DC4B41}"/>
              </a:ext>
            </a:extLst>
          </p:cNvPr>
          <p:cNvPicPr>
            <a:picLocks noChangeAspect="1"/>
          </p:cNvPicPr>
          <p:nvPr/>
        </p:nvPicPr>
        <p:blipFill>
          <a:blip r:embed="rId27"/>
          <a:stretch>
            <a:fillRect/>
          </a:stretch>
        </p:blipFill>
        <p:spPr>
          <a:xfrm>
            <a:off x="9370240" y="15901336"/>
            <a:ext cx="3073994" cy="1408914"/>
          </a:xfrm>
          <a:prstGeom prst="rect">
            <a:avLst/>
          </a:prstGeom>
        </p:spPr>
      </p:pic>
      <p:sp>
        <p:nvSpPr>
          <p:cNvPr id="340" name="TextBox 339">
            <a:extLst>
              <a:ext uri="{FF2B5EF4-FFF2-40B4-BE49-F238E27FC236}">
                <a16:creationId xmlns:a16="http://schemas.microsoft.com/office/drawing/2014/main" id="{68DC97C2-12F9-2641-DA4C-7C873C2070A1}"/>
              </a:ext>
            </a:extLst>
          </p:cNvPr>
          <p:cNvSpPr txBox="1"/>
          <p:nvPr/>
        </p:nvSpPr>
        <p:spPr>
          <a:xfrm>
            <a:off x="9861756" y="17270485"/>
            <a:ext cx="1853661" cy="1631216"/>
          </a:xfrm>
          <a:prstGeom prst="rect">
            <a:avLst/>
          </a:prstGeom>
          <a:noFill/>
        </p:spPr>
        <p:txBody>
          <a:bodyPr wrap="square" rtlCol="0">
            <a:spAutoFit/>
          </a:bodyPr>
          <a:lstStyle/>
          <a:p>
            <a:r>
              <a:rPr lang="en-US" sz="2000" dirty="0"/>
              <a:t>1873 </a:t>
            </a:r>
            <a:r>
              <a:rPr lang="en-US" sz="2000" dirty="0" err="1"/>
              <a:t>Multiplet</a:t>
            </a:r>
            <a:r>
              <a:rPr lang="en-US" sz="2000" dirty="0"/>
              <a:t> GEMs and 108 Negative GEMs identified and removed.</a:t>
            </a:r>
          </a:p>
        </p:txBody>
      </p:sp>
      <p:graphicFrame>
        <p:nvGraphicFramePr>
          <p:cNvPr id="341" name="Table 340">
            <a:extLst>
              <a:ext uri="{FF2B5EF4-FFF2-40B4-BE49-F238E27FC236}">
                <a16:creationId xmlns:a16="http://schemas.microsoft.com/office/drawing/2014/main" id="{DFC5745D-3242-F333-C721-55DAABB8F3C3}"/>
              </a:ext>
            </a:extLst>
          </p:cNvPr>
          <p:cNvGraphicFramePr>
            <a:graphicFrameLocks noGrp="1"/>
          </p:cNvGraphicFramePr>
          <p:nvPr>
            <p:extLst>
              <p:ext uri="{D42A27DB-BD31-4B8C-83A1-F6EECF244321}">
                <p14:modId xmlns:p14="http://schemas.microsoft.com/office/powerpoint/2010/main" val="1772966271"/>
              </p:ext>
            </p:extLst>
          </p:nvPr>
        </p:nvGraphicFramePr>
        <p:xfrm>
          <a:off x="6951592" y="13304650"/>
          <a:ext cx="4107812" cy="2853123"/>
        </p:xfrm>
        <a:graphic>
          <a:graphicData uri="http://schemas.openxmlformats.org/drawingml/2006/table">
            <a:tbl>
              <a:tblPr/>
              <a:tblGrid>
                <a:gridCol w="1026953">
                  <a:extLst>
                    <a:ext uri="{9D8B030D-6E8A-4147-A177-3AD203B41FA5}">
                      <a16:colId xmlns:a16="http://schemas.microsoft.com/office/drawing/2014/main" val="2514303851"/>
                    </a:ext>
                  </a:extLst>
                </a:gridCol>
                <a:gridCol w="1026953">
                  <a:extLst>
                    <a:ext uri="{9D8B030D-6E8A-4147-A177-3AD203B41FA5}">
                      <a16:colId xmlns:a16="http://schemas.microsoft.com/office/drawing/2014/main" val="3283789643"/>
                    </a:ext>
                  </a:extLst>
                </a:gridCol>
                <a:gridCol w="1026953">
                  <a:extLst>
                    <a:ext uri="{9D8B030D-6E8A-4147-A177-3AD203B41FA5}">
                      <a16:colId xmlns:a16="http://schemas.microsoft.com/office/drawing/2014/main" val="2510338747"/>
                    </a:ext>
                  </a:extLst>
                </a:gridCol>
                <a:gridCol w="1026953">
                  <a:extLst>
                    <a:ext uri="{9D8B030D-6E8A-4147-A177-3AD203B41FA5}">
                      <a16:colId xmlns:a16="http://schemas.microsoft.com/office/drawing/2014/main" val="229158219"/>
                    </a:ext>
                  </a:extLst>
                </a:gridCol>
              </a:tblGrid>
              <a:tr h="407589">
                <a:tc>
                  <a:txBody>
                    <a:bodyPr/>
                    <a:lstStyle/>
                    <a:p>
                      <a:pPr algn="l" fontAlgn="b"/>
                      <a:endParaRPr lang="en-US" sz="18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IAR</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Microbial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Polyclonal</a:t>
                      </a:r>
                    </a:p>
                  </a:txBody>
                  <a:tcPr marL="9525" marR="9525" marT="9525" marB="0" anchor="b">
                    <a:lnL>
                      <a:noFill/>
                    </a:lnL>
                    <a:lnR>
                      <a:noFill/>
                    </a:lnR>
                    <a:lnT>
                      <a:noFill/>
                    </a:lnT>
                    <a:lnB>
                      <a:noFill/>
                    </a:lnB>
                    <a:noFill/>
                  </a:tcPr>
                </a:tc>
                <a:extLst>
                  <a:ext uri="{0D108BD9-81ED-4DB2-BD59-A6C34878D82A}">
                    <a16:rowId xmlns:a16="http://schemas.microsoft.com/office/drawing/2014/main" val="3476309905"/>
                  </a:ext>
                </a:extLst>
              </a:tr>
              <a:tr h="407589">
                <a:tc>
                  <a:txBody>
                    <a:bodyPr/>
                    <a:lstStyle/>
                    <a:p>
                      <a:pPr algn="l" fontAlgn="b"/>
                      <a:r>
                        <a:rPr lang="en-US" sz="1800" b="0" i="0" u="none" strike="noStrike" dirty="0">
                          <a:solidFill>
                            <a:srgbClr val="000000"/>
                          </a:solidFill>
                          <a:effectLst/>
                          <a:latin typeface="Aptos Narrow" panose="020B0004020202020204" pitchFamily="34" charset="0"/>
                        </a:rPr>
                        <a:t>1_Control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112</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1422</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42</a:t>
                      </a:r>
                    </a:p>
                  </a:txBody>
                  <a:tcPr marL="9525" marR="9525" marT="9525" marB="0" anchor="b">
                    <a:lnL>
                      <a:noFill/>
                    </a:lnL>
                    <a:lnR>
                      <a:noFill/>
                    </a:lnR>
                    <a:lnT>
                      <a:noFill/>
                    </a:lnT>
                    <a:lnB>
                      <a:noFill/>
                    </a:lnB>
                    <a:noFill/>
                  </a:tcPr>
                </a:tc>
                <a:extLst>
                  <a:ext uri="{0D108BD9-81ED-4DB2-BD59-A6C34878D82A}">
                    <a16:rowId xmlns:a16="http://schemas.microsoft.com/office/drawing/2014/main" val="2736641027"/>
                  </a:ext>
                </a:extLst>
              </a:tr>
              <a:tr h="407589">
                <a:tc>
                  <a:txBody>
                    <a:bodyPr/>
                    <a:lstStyle/>
                    <a:p>
                      <a:pPr algn="l" fontAlgn="b"/>
                      <a:r>
                        <a:rPr lang="en-US" sz="1800" b="0" i="0" u="none" strike="noStrike">
                          <a:solidFill>
                            <a:srgbClr val="000000"/>
                          </a:solidFill>
                          <a:effectLst/>
                          <a:latin typeface="Aptos Narrow" panose="020B0004020202020204" pitchFamily="34" charset="0"/>
                        </a:rPr>
                        <a:t>2_T1D</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pitchFamily="34" charset="0"/>
                        </a:rPr>
                        <a:t>153</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1869</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160</a:t>
                      </a:r>
                    </a:p>
                  </a:txBody>
                  <a:tcPr marL="9525" marR="9525" marT="9525" marB="0" anchor="b">
                    <a:lnL>
                      <a:noFill/>
                    </a:lnL>
                    <a:lnR>
                      <a:noFill/>
                    </a:lnR>
                    <a:lnT>
                      <a:noFill/>
                    </a:lnT>
                    <a:lnB>
                      <a:noFill/>
                    </a:lnB>
                    <a:noFill/>
                  </a:tcPr>
                </a:tc>
                <a:extLst>
                  <a:ext uri="{0D108BD9-81ED-4DB2-BD59-A6C34878D82A}">
                    <a16:rowId xmlns:a16="http://schemas.microsoft.com/office/drawing/2014/main" val="706921179"/>
                  </a:ext>
                </a:extLst>
              </a:tr>
              <a:tr h="407589">
                <a:tc>
                  <a:txBody>
                    <a:bodyPr/>
                    <a:lstStyle/>
                    <a:p>
                      <a:pPr algn="l" fontAlgn="b"/>
                      <a:r>
                        <a:rPr lang="en-US" sz="1800" b="0" i="0" u="none" strike="noStrike">
                          <a:solidFill>
                            <a:srgbClr val="000000"/>
                          </a:solidFill>
                          <a:effectLst/>
                          <a:latin typeface="Aptos Narrow" panose="020B0004020202020204" pitchFamily="34" charset="0"/>
                        </a:rPr>
                        <a:t>3_Control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238</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3085</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493</a:t>
                      </a:r>
                    </a:p>
                  </a:txBody>
                  <a:tcPr marL="9525" marR="9525" marT="9525" marB="0" anchor="b">
                    <a:lnL>
                      <a:noFill/>
                    </a:lnL>
                    <a:lnR>
                      <a:noFill/>
                    </a:lnR>
                    <a:lnT>
                      <a:noFill/>
                    </a:lnT>
                    <a:lnB>
                      <a:noFill/>
                    </a:lnB>
                    <a:noFill/>
                  </a:tcPr>
                </a:tc>
                <a:extLst>
                  <a:ext uri="{0D108BD9-81ED-4DB2-BD59-A6C34878D82A}">
                    <a16:rowId xmlns:a16="http://schemas.microsoft.com/office/drawing/2014/main" val="1517962177"/>
                  </a:ext>
                </a:extLst>
              </a:tr>
              <a:tr h="407589">
                <a:tc>
                  <a:txBody>
                    <a:bodyPr/>
                    <a:lstStyle/>
                    <a:p>
                      <a:pPr algn="l" fontAlgn="b"/>
                      <a:r>
                        <a:rPr lang="en-US" sz="1800" b="0" i="0" u="none" strike="noStrike">
                          <a:solidFill>
                            <a:srgbClr val="000000"/>
                          </a:solidFill>
                          <a:effectLst/>
                          <a:latin typeface="Aptos Narrow" panose="020B0004020202020204" pitchFamily="34" charset="0"/>
                        </a:rPr>
                        <a:t>4_Control</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pitchFamily="34" charset="0"/>
                        </a:rPr>
                        <a:t>386</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1327</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602</a:t>
                      </a:r>
                    </a:p>
                  </a:txBody>
                  <a:tcPr marL="9525" marR="9525" marT="9525" marB="0" anchor="b">
                    <a:lnL>
                      <a:noFill/>
                    </a:lnL>
                    <a:lnR>
                      <a:noFill/>
                    </a:lnR>
                    <a:lnT>
                      <a:noFill/>
                    </a:lnT>
                    <a:lnB>
                      <a:noFill/>
                    </a:lnB>
                    <a:noFill/>
                  </a:tcPr>
                </a:tc>
                <a:extLst>
                  <a:ext uri="{0D108BD9-81ED-4DB2-BD59-A6C34878D82A}">
                    <a16:rowId xmlns:a16="http://schemas.microsoft.com/office/drawing/2014/main" val="370634800"/>
                  </a:ext>
                </a:extLst>
              </a:tr>
              <a:tr h="407589">
                <a:tc>
                  <a:txBody>
                    <a:bodyPr/>
                    <a:lstStyle/>
                    <a:p>
                      <a:pPr algn="l" fontAlgn="b"/>
                      <a:r>
                        <a:rPr lang="en-US" sz="1800" b="0" i="0" u="none" strike="noStrike">
                          <a:solidFill>
                            <a:srgbClr val="000000"/>
                          </a:solidFill>
                          <a:effectLst/>
                          <a:latin typeface="Aptos Narrow" panose="020B0004020202020204" pitchFamily="34" charset="0"/>
                        </a:rPr>
                        <a:t>5_T1D</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pitchFamily="34" charset="0"/>
                        </a:rPr>
                        <a:t>240</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pitchFamily="34" charset="0"/>
                        </a:rPr>
                        <a:t>8342</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275</a:t>
                      </a:r>
                    </a:p>
                  </a:txBody>
                  <a:tcPr marL="9525" marR="9525" marT="9525" marB="0" anchor="b">
                    <a:lnL>
                      <a:noFill/>
                    </a:lnL>
                    <a:lnR>
                      <a:noFill/>
                    </a:lnR>
                    <a:lnT>
                      <a:noFill/>
                    </a:lnT>
                    <a:lnB>
                      <a:noFill/>
                    </a:lnB>
                    <a:noFill/>
                  </a:tcPr>
                </a:tc>
                <a:extLst>
                  <a:ext uri="{0D108BD9-81ED-4DB2-BD59-A6C34878D82A}">
                    <a16:rowId xmlns:a16="http://schemas.microsoft.com/office/drawing/2014/main" val="3151097612"/>
                  </a:ext>
                </a:extLst>
              </a:tr>
              <a:tr h="407589">
                <a:tc>
                  <a:txBody>
                    <a:bodyPr/>
                    <a:lstStyle/>
                    <a:p>
                      <a:pPr algn="l" fontAlgn="b"/>
                      <a:r>
                        <a:rPr lang="en-US" sz="1800" b="0" i="0" u="none" strike="noStrike">
                          <a:solidFill>
                            <a:srgbClr val="000000"/>
                          </a:solidFill>
                          <a:effectLst/>
                          <a:latin typeface="Aptos Narrow" panose="020B0004020202020204" pitchFamily="34" charset="0"/>
                        </a:rPr>
                        <a:t>6_T1D</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pitchFamily="34" charset="0"/>
                        </a:rPr>
                        <a:t>244</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pitchFamily="34" charset="0"/>
                        </a:rPr>
                        <a:t>12384</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436</a:t>
                      </a:r>
                    </a:p>
                  </a:txBody>
                  <a:tcPr marL="9525" marR="9525" marT="9525" marB="0" anchor="b">
                    <a:lnL>
                      <a:noFill/>
                    </a:lnL>
                    <a:lnR>
                      <a:noFill/>
                    </a:lnR>
                    <a:lnT>
                      <a:noFill/>
                    </a:lnT>
                    <a:lnB>
                      <a:noFill/>
                    </a:lnB>
                    <a:noFill/>
                  </a:tcPr>
                </a:tc>
                <a:extLst>
                  <a:ext uri="{0D108BD9-81ED-4DB2-BD59-A6C34878D82A}">
                    <a16:rowId xmlns:a16="http://schemas.microsoft.com/office/drawing/2014/main" val="3214539009"/>
                  </a:ext>
                </a:extLst>
              </a:tr>
            </a:tbl>
          </a:graphicData>
        </a:graphic>
      </p:graphicFrame>
      <p:sp>
        <p:nvSpPr>
          <p:cNvPr id="342" name="Text Placeholder 2">
            <a:extLst>
              <a:ext uri="{FF2B5EF4-FFF2-40B4-BE49-F238E27FC236}">
                <a16:creationId xmlns:a16="http://schemas.microsoft.com/office/drawing/2014/main" id="{AFE96CFF-B284-F4B2-D9DE-9387117E5044}"/>
              </a:ext>
            </a:extLst>
          </p:cNvPr>
          <p:cNvSpPr txBox="1">
            <a:spLocks/>
          </p:cNvSpPr>
          <p:nvPr/>
        </p:nvSpPr>
        <p:spPr>
          <a:xfrm>
            <a:off x="1720628" y="20455752"/>
            <a:ext cx="5028886" cy="487681"/>
          </a:xfrm>
          <a:prstGeom prst="rect">
            <a:avLst/>
          </a:prstGeom>
        </p:spPr>
        <p:txBody>
          <a:bodyPr vert="horz" lIns="91440" tIns="45720" rIns="91440" bIns="45720" rtlCol="0" anchor="ctr"/>
          <a:lstStyle>
            <a:defPPr>
              <a:defRPr lang="en-US"/>
            </a:defPPr>
            <a:lvl1pPr marL="0" algn="ctr" defTabSz="3599078" rtl="0" eaLnBrk="1" latinLnBrk="0" hangingPunct="1">
              <a:defRPr sz="976" kern="1200">
                <a:solidFill>
                  <a:schemeClr val="tx1">
                    <a:tint val="75000"/>
                  </a:schemeClr>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a:lstStyle>
          <a:p>
            <a:pPr algn="l"/>
            <a:r>
              <a:rPr lang="en-US" sz="2000" dirty="0">
                <a:solidFill>
                  <a:schemeClr val="tx1">
                    <a:lumMod val="95000"/>
                    <a:lumOff val="5000"/>
                  </a:schemeClr>
                </a:solidFill>
              </a:rPr>
              <a:t>1. Microbial cells </a:t>
            </a:r>
            <a:r>
              <a:rPr lang="en-US" sz="2000" dirty="0" err="1">
                <a:solidFill>
                  <a:schemeClr val="tx1">
                    <a:lumMod val="95000"/>
                    <a:lumOff val="5000"/>
                  </a:schemeClr>
                </a:solidFill>
              </a:rPr>
              <a:t>downsampled</a:t>
            </a:r>
            <a:r>
              <a:rPr lang="en-US" sz="2000" dirty="0">
                <a:solidFill>
                  <a:schemeClr val="tx1">
                    <a:lumMod val="95000"/>
                    <a:lumOff val="5000"/>
                  </a:schemeClr>
                </a:solidFill>
              </a:rPr>
              <a:t> to 600 per donor</a:t>
            </a:r>
          </a:p>
        </p:txBody>
      </p:sp>
      <p:sp>
        <p:nvSpPr>
          <p:cNvPr id="343" name="TextBox 342">
            <a:extLst>
              <a:ext uri="{FF2B5EF4-FFF2-40B4-BE49-F238E27FC236}">
                <a16:creationId xmlns:a16="http://schemas.microsoft.com/office/drawing/2014/main" id="{2D0039F4-25DD-B36A-CBAC-D0A543D6D70A}"/>
              </a:ext>
            </a:extLst>
          </p:cNvPr>
          <p:cNvSpPr txBox="1"/>
          <p:nvPr/>
        </p:nvSpPr>
        <p:spPr>
          <a:xfrm>
            <a:off x="1749876" y="24343428"/>
            <a:ext cx="6159229" cy="707886"/>
          </a:xfrm>
          <a:prstGeom prst="rect">
            <a:avLst/>
          </a:prstGeom>
          <a:noFill/>
        </p:spPr>
        <p:txBody>
          <a:bodyPr wrap="square" rtlCol="0">
            <a:spAutoFit/>
          </a:bodyPr>
          <a:lstStyle/>
          <a:p>
            <a:r>
              <a:rPr lang="en-US" sz="2000" dirty="0"/>
              <a:t>2. Optimize RNA clustering in PCA space with consensus of unsupervised clustering metrics. </a:t>
            </a:r>
          </a:p>
        </p:txBody>
      </p:sp>
      <p:sp>
        <p:nvSpPr>
          <p:cNvPr id="344" name="TextBox 343">
            <a:extLst>
              <a:ext uri="{FF2B5EF4-FFF2-40B4-BE49-F238E27FC236}">
                <a16:creationId xmlns:a16="http://schemas.microsoft.com/office/drawing/2014/main" id="{0CCE29FD-3F8D-9A9E-6475-FAA8E562C88B}"/>
              </a:ext>
            </a:extLst>
          </p:cNvPr>
          <p:cNvSpPr txBox="1"/>
          <p:nvPr/>
        </p:nvSpPr>
        <p:spPr>
          <a:xfrm>
            <a:off x="9946781" y="20666351"/>
            <a:ext cx="6159229" cy="707886"/>
          </a:xfrm>
          <a:prstGeom prst="rect">
            <a:avLst/>
          </a:prstGeom>
          <a:noFill/>
        </p:spPr>
        <p:txBody>
          <a:bodyPr wrap="square" rtlCol="0">
            <a:spAutoFit/>
          </a:bodyPr>
          <a:lstStyle/>
          <a:p>
            <a:r>
              <a:rPr lang="en-US" sz="2000" dirty="0"/>
              <a:t>3. Optimize 2D UMAP embedding of PCA data with </a:t>
            </a:r>
            <a:r>
              <a:rPr lang="en-US" sz="2000" dirty="0" err="1"/>
              <a:t>scDEED</a:t>
            </a:r>
            <a:r>
              <a:rPr lang="en-US" sz="2000" dirty="0"/>
              <a:t>.</a:t>
            </a:r>
          </a:p>
        </p:txBody>
      </p:sp>
      <p:pic>
        <p:nvPicPr>
          <p:cNvPr id="345" name="Picture 344">
            <a:extLst>
              <a:ext uri="{FF2B5EF4-FFF2-40B4-BE49-F238E27FC236}">
                <a16:creationId xmlns:a16="http://schemas.microsoft.com/office/drawing/2014/main" id="{2C564DA0-3DB9-37AF-95A6-F2BE3D43CDFA}"/>
              </a:ext>
            </a:extLst>
          </p:cNvPr>
          <p:cNvPicPr>
            <a:picLocks noChangeAspect="1"/>
          </p:cNvPicPr>
          <p:nvPr/>
        </p:nvPicPr>
        <p:blipFill>
          <a:blip r:embed="rId28"/>
          <a:stretch>
            <a:fillRect/>
          </a:stretch>
        </p:blipFill>
        <p:spPr>
          <a:xfrm>
            <a:off x="1749877" y="25403867"/>
            <a:ext cx="3307316" cy="1860365"/>
          </a:xfrm>
          <a:prstGeom prst="rect">
            <a:avLst/>
          </a:prstGeom>
        </p:spPr>
      </p:pic>
      <p:pic>
        <p:nvPicPr>
          <p:cNvPr id="346" name="Picture 345">
            <a:extLst>
              <a:ext uri="{FF2B5EF4-FFF2-40B4-BE49-F238E27FC236}">
                <a16:creationId xmlns:a16="http://schemas.microsoft.com/office/drawing/2014/main" id="{CA97D409-E28B-6C23-9790-B62C788F33FF}"/>
              </a:ext>
            </a:extLst>
          </p:cNvPr>
          <p:cNvPicPr>
            <a:picLocks noChangeAspect="1"/>
          </p:cNvPicPr>
          <p:nvPr/>
        </p:nvPicPr>
        <p:blipFill>
          <a:blip r:embed="rId29"/>
          <a:stretch>
            <a:fillRect/>
          </a:stretch>
        </p:blipFill>
        <p:spPr>
          <a:xfrm>
            <a:off x="1809866" y="27527483"/>
            <a:ext cx="4407464" cy="2479199"/>
          </a:xfrm>
          <a:prstGeom prst="rect">
            <a:avLst/>
          </a:prstGeom>
        </p:spPr>
      </p:pic>
      <p:pic>
        <p:nvPicPr>
          <p:cNvPr id="347" name="Picture 346">
            <a:extLst>
              <a:ext uri="{FF2B5EF4-FFF2-40B4-BE49-F238E27FC236}">
                <a16:creationId xmlns:a16="http://schemas.microsoft.com/office/drawing/2014/main" id="{7E2CBF10-7368-682F-9D44-0AF1F0B061FE}"/>
              </a:ext>
            </a:extLst>
          </p:cNvPr>
          <p:cNvPicPr>
            <a:picLocks noChangeAspect="1"/>
          </p:cNvPicPr>
          <p:nvPr/>
        </p:nvPicPr>
        <p:blipFill>
          <a:blip r:embed="rId30"/>
          <a:stretch>
            <a:fillRect/>
          </a:stretch>
        </p:blipFill>
        <p:spPr>
          <a:xfrm>
            <a:off x="1578506" y="30156714"/>
            <a:ext cx="4798213" cy="2698995"/>
          </a:xfrm>
          <a:prstGeom prst="rect">
            <a:avLst/>
          </a:prstGeom>
        </p:spPr>
      </p:pic>
      <p:pic>
        <p:nvPicPr>
          <p:cNvPr id="348" name="Picture 347">
            <a:extLst>
              <a:ext uri="{FF2B5EF4-FFF2-40B4-BE49-F238E27FC236}">
                <a16:creationId xmlns:a16="http://schemas.microsoft.com/office/drawing/2014/main" id="{C23983F4-BBAC-D702-9E96-F3075D46B773}"/>
              </a:ext>
            </a:extLst>
          </p:cNvPr>
          <p:cNvPicPr>
            <a:picLocks noChangeAspect="1"/>
          </p:cNvPicPr>
          <p:nvPr/>
        </p:nvPicPr>
        <p:blipFill>
          <a:blip r:embed="rId31"/>
          <a:stretch>
            <a:fillRect/>
          </a:stretch>
        </p:blipFill>
        <p:spPr>
          <a:xfrm>
            <a:off x="9885643" y="22235676"/>
            <a:ext cx="4898064" cy="4489892"/>
          </a:xfrm>
          <a:prstGeom prst="rect">
            <a:avLst/>
          </a:prstGeom>
        </p:spPr>
      </p:pic>
      <p:sp>
        <p:nvSpPr>
          <p:cNvPr id="349" name="TextBox 348">
            <a:extLst>
              <a:ext uri="{FF2B5EF4-FFF2-40B4-BE49-F238E27FC236}">
                <a16:creationId xmlns:a16="http://schemas.microsoft.com/office/drawing/2014/main" id="{18B0EB1F-268D-024D-6531-2D6B3E16F433}"/>
              </a:ext>
            </a:extLst>
          </p:cNvPr>
          <p:cNvSpPr txBox="1"/>
          <p:nvPr/>
        </p:nvSpPr>
        <p:spPr>
          <a:xfrm>
            <a:off x="4731410" y="25197321"/>
            <a:ext cx="4441371" cy="461665"/>
          </a:xfrm>
          <a:prstGeom prst="rect">
            <a:avLst/>
          </a:prstGeom>
          <a:noFill/>
        </p:spPr>
        <p:txBody>
          <a:bodyPr wrap="square" rtlCol="0">
            <a:spAutoFit/>
          </a:bodyPr>
          <a:lstStyle/>
          <a:p>
            <a:r>
              <a:rPr lang="en-US" sz="2400" dirty="0">
                <a:solidFill>
                  <a:srgbClr val="FF0000"/>
                </a:solidFill>
              </a:rPr>
              <a:t>Condense/simplify</a:t>
            </a:r>
          </a:p>
        </p:txBody>
      </p:sp>
      <p:sp>
        <p:nvSpPr>
          <p:cNvPr id="350" name="TextBox 349">
            <a:extLst>
              <a:ext uri="{FF2B5EF4-FFF2-40B4-BE49-F238E27FC236}">
                <a16:creationId xmlns:a16="http://schemas.microsoft.com/office/drawing/2014/main" id="{55F063B2-8B93-5F9D-7A13-A0D47AFBA9A6}"/>
              </a:ext>
            </a:extLst>
          </p:cNvPr>
          <p:cNvSpPr txBox="1"/>
          <p:nvPr/>
        </p:nvSpPr>
        <p:spPr>
          <a:xfrm>
            <a:off x="10907237" y="27913421"/>
            <a:ext cx="4006684" cy="830997"/>
          </a:xfrm>
          <a:prstGeom prst="rect">
            <a:avLst/>
          </a:prstGeom>
          <a:noFill/>
        </p:spPr>
        <p:txBody>
          <a:bodyPr wrap="square" rtlCol="0">
            <a:spAutoFit/>
          </a:bodyPr>
          <a:lstStyle/>
          <a:p>
            <a:r>
              <a:rPr lang="en-US" sz="2400" dirty="0">
                <a:solidFill>
                  <a:srgbClr val="FF0000"/>
                </a:solidFill>
              </a:rPr>
              <a:t>Create cartoon to explain – map projection example?</a:t>
            </a:r>
          </a:p>
        </p:txBody>
      </p:sp>
      <p:sp>
        <p:nvSpPr>
          <p:cNvPr id="351" name="TextBox 350">
            <a:extLst>
              <a:ext uri="{FF2B5EF4-FFF2-40B4-BE49-F238E27FC236}">
                <a16:creationId xmlns:a16="http://schemas.microsoft.com/office/drawing/2014/main" id="{522EB9D9-B518-0100-53BD-0A3C5FD9DD4D}"/>
              </a:ext>
            </a:extLst>
          </p:cNvPr>
          <p:cNvSpPr txBox="1"/>
          <p:nvPr/>
        </p:nvSpPr>
        <p:spPr>
          <a:xfrm>
            <a:off x="10907237" y="21034129"/>
            <a:ext cx="1979421" cy="400110"/>
          </a:xfrm>
          <a:prstGeom prst="rect">
            <a:avLst/>
          </a:prstGeom>
          <a:noFill/>
        </p:spPr>
        <p:txBody>
          <a:bodyPr wrap="square" rtlCol="0">
            <a:spAutoFit/>
          </a:bodyPr>
          <a:lstStyle/>
          <a:p>
            <a:r>
              <a:rPr lang="en-US" sz="2000" dirty="0">
                <a:solidFill>
                  <a:srgbClr val="FF0000"/>
                </a:solidFill>
              </a:rPr>
              <a:t>citation</a:t>
            </a:r>
          </a:p>
        </p:txBody>
      </p:sp>
      <p:pic>
        <p:nvPicPr>
          <p:cNvPr id="352" name="Picture 351">
            <a:extLst>
              <a:ext uri="{FF2B5EF4-FFF2-40B4-BE49-F238E27FC236}">
                <a16:creationId xmlns:a16="http://schemas.microsoft.com/office/drawing/2014/main" id="{93C77A51-C86B-6497-E02C-E71B5138ED93}"/>
              </a:ext>
            </a:extLst>
          </p:cNvPr>
          <p:cNvPicPr>
            <a:picLocks noChangeAspect="1"/>
          </p:cNvPicPr>
          <p:nvPr/>
        </p:nvPicPr>
        <p:blipFill>
          <a:blip r:embed="rId13"/>
          <a:stretch>
            <a:fillRect/>
          </a:stretch>
        </p:blipFill>
        <p:spPr>
          <a:xfrm>
            <a:off x="1021404" y="35920194"/>
            <a:ext cx="9144000" cy="5486400"/>
          </a:xfrm>
          <a:prstGeom prst="rect">
            <a:avLst/>
          </a:prstGeom>
        </p:spPr>
      </p:pic>
      <p:pic>
        <p:nvPicPr>
          <p:cNvPr id="353" name="Picture 352">
            <a:extLst>
              <a:ext uri="{FF2B5EF4-FFF2-40B4-BE49-F238E27FC236}">
                <a16:creationId xmlns:a16="http://schemas.microsoft.com/office/drawing/2014/main" id="{9AFB743C-B273-0A35-54B6-246EDCCF5DC0}"/>
              </a:ext>
            </a:extLst>
          </p:cNvPr>
          <p:cNvPicPr>
            <a:picLocks noChangeAspect="1"/>
          </p:cNvPicPr>
          <p:nvPr/>
        </p:nvPicPr>
        <p:blipFill>
          <a:blip r:embed="rId32"/>
          <a:stretch>
            <a:fillRect/>
          </a:stretch>
        </p:blipFill>
        <p:spPr>
          <a:xfrm>
            <a:off x="9510192" y="36624624"/>
            <a:ext cx="5486400" cy="4572000"/>
          </a:xfrm>
          <a:prstGeom prst="rect">
            <a:avLst/>
          </a:prstGeom>
        </p:spPr>
      </p:pic>
      <p:sp>
        <p:nvSpPr>
          <p:cNvPr id="354" name="Rectangle 353">
            <a:extLst>
              <a:ext uri="{FF2B5EF4-FFF2-40B4-BE49-F238E27FC236}">
                <a16:creationId xmlns:a16="http://schemas.microsoft.com/office/drawing/2014/main" id="{4166280B-73CC-6133-0CAB-733675999DC1}"/>
              </a:ext>
            </a:extLst>
          </p:cNvPr>
          <p:cNvSpPr/>
          <p:nvPr/>
        </p:nvSpPr>
        <p:spPr>
          <a:xfrm>
            <a:off x="9895129" y="21954686"/>
            <a:ext cx="6113837" cy="5235636"/>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a:extLst>
              <a:ext uri="{FF2B5EF4-FFF2-40B4-BE49-F238E27FC236}">
                <a16:creationId xmlns:a16="http://schemas.microsoft.com/office/drawing/2014/main" id="{3D9E9E94-E8F6-332C-0933-8B804DB797AA}"/>
              </a:ext>
            </a:extLst>
          </p:cNvPr>
          <p:cNvSpPr txBox="1"/>
          <p:nvPr/>
        </p:nvSpPr>
        <p:spPr>
          <a:xfrm>
            <a:off x="12998989" y="25168625"/>
            <a:ext cx="2006148" cy="461665"/>
          </a:xfrm>
          <a:prstGeom prst="rect">
            <a:avLst/>
          </a:prstGeom>
          <a:noFill/>
        </p:spPr>
        <p:txBody>
          <a:bodyPr wrap="square" rtlCol="0">
            <a:spAutoFit/>
          </a:bodyPr>
          <a:lstStyle/>
          <a:p>
            <a:r>
              <a:rPr lang="en-US" sz="2400" dirty="0">
                <a:solidFill>
                  <a:srgbClr val="FF0000"/>
                </a:solidFill>
              </a:rPr>
              <a:t>Update UMAP</a:t>
            </a:r>
          </a:p>
        </p:txBody>
      </p:sp>
      <p:sp>
        <p:nvSpPr>
          <p:cNvPr id="356" name="TextBox 355">
            <a:extLst>
              <a:ext uri="{FF2B5EF4-FFF2-40B4-BE49-F238E27FC236}">
                <a16:creationId xmlns:a16="http://schemas.microsoft.com/office/drawing/2014/main" id="{71375CFD-868E-AD1A-B3E2-F8AC74CB6279}"/>
              </a:ext>
            </a:extLst>
          </p:cNvPr>
          <p:cNvSpPr txBox="1"/>
          <p:nvPr/>
        </p:nvSpPr>
        <p:spPr>
          <a:xfrm>
            <a:off x="30973307" y="15356286"/>
            <a:ext cx="592848"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a:t>
            </a:r>
          </a:p>
        </p:txBody>
      </p:sp>
      <p:sp>
        <p:nvSpPr>
          <p:cNvPr id="357" name="TextBox 356">
            <a:extLst>
              <a:ext uri="{FF2B5EF4-FFF2-40B4-BE49-F238E27FC236}">
                <a16:creationId xmlns:a16="http://schemas.microsoft.com/office/drawing/2014/main" id="{D6AEEB0D-FF05-C965-76E4-C55FB6C7D6F0}"/>
              </a:ext>
            </a:extLst>
          </p:cNvPr>
          <p:cNvSpPr txBox="1"/>
          <p:nvPr/>
        </p:nvSpPr>
        <p:spPr>
          <a:xfrm>
            <a:off x="1826382" y="34287855"/>
            <a:ext cx="6310028"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0000"/>
                </a:solidFill>
              </a:rPr>
              <a:t>Most clusters have all donors and both </a:t>
            </a:r>
            <a:r>
              <a:rPr lang="en-US" sz="2000" dirty="0" err="1">
                <a:solidFill>
                  <a:srgbClr val="FF0000"/>
                </a:solidFill>
              </a:rPr>
              <a:t>studygroups</a:t>
            </a:r>
            <a:endParaRPr lang="en-US" sz="2000" dirty="0">
              <a:solidFill>
                <a:srgbClr val="FF0000"/>
              </a:solidFill>
            </a:endParaRPr>
          </a:p>
          <a:p>
            <a:pPr marL="342900" indent="-342900">
              <a:buFont typeface="Arial" panose="020B0604020202020204" pitchFamily="34" charset="0"/>
              <a:buChar char="•"/>
            </a:pPr>
            <a:r>
              <a:rPr lang="en-US" sz="2000" dirty="0">
                <a:solidFill>
                  <a:srgbClr val="FF0000"/>
                </a:solidFill>
              </a:rPr>
              <a:t>Cluster 0 almost entirely CEFX (FAR)</a:t>
            </a:r>
          </a:p>
          <a:p>
            <a:pPr marL="342900" indent="-342900">
              <a:buFont typeface="Arial" panose="020B0604020202020204" pitchFamily="34" charset="0"/>
              <a:buChar char="•"/>
            </a:pPr>
            <a:r>
              <a:rPr lang="en-US" sz="2000" dirty="0">
                <a:solidFill>
                  <a:srgbClr val="FF0000"/>
                </a:solidFill>
              </a:rPr>
              <a:t>Most clusters contain cells of all specificities except 0, which is almost all CEFX. OR Islet T cells present in every cluster, however cluster 0 is almost all CEFX</a:t>
            </a:r>
          </a:p>
          <a:p>
            <a:pPr marL="342900" indent="-342900">
              <a:buFont typeface="Arial" panose="020B0604020202020204" pitchFamily="34" charset="0"/>
              <a:buChar char="•"/>
            </a:pPr>
            <a:r>
              <a:rPr lang="en-US" sz="2000" dirty="0">
                <a:solidFill>
                  <a:srgbClr val="FF0000"/>
                </a:solidFill>
              </a:rPr>
              <a:t>Polyclonal Ab creates a suitable background landscape</a:t>
            </a:r>
          </a:p>
          <a:p>
            <a:pPr marL="342900" indent="-342900">
              <a:buFont typeface="Arial" panose="020B0604020202020204" pitchFamily="34" charset="0"/>
              <a:buChar char="•"/>
            </a:pPr>
            <a:r>
              <a:rPr lang="en-US" sz="2000" dirty="0">
                <a:solidFill>
                  <a:srgbClr val="FF0000"/>
                </a:solidFill>
              </a:rPr>
              <a:t>There is some separation of foreign and IAR cells</a:t>
            </a:r>
          </a:p>
          <a:p>
            <a:pPr marL="342900" indent="-342900">
              <a:buFont typeface="Arial" panose="020B0604020202020204" pitchFamily="34" charset="0"/>
              <a:buChar char="•"/>
            </a:pPr>
            <a:endParaRPr lang="en-US" sz="2000" dirty="0">
              <a:solidFill>
                <a:srgbClr val="FF0000"/>
              </a:solidFill>
            </a:endParaRPr>
          </a:p>
        </p:txBody>
      </p:sp>
      <p:sp>
        <p:nvSpPr>
          <p:cNvPr id="358" name="TextBox 357">
            <a:extLst>
              <a:ext uri="{FF2B5EF4-FFF2-40B4-BE49-F238E27FC236}">
                <a16:creationId xmlns:a16="http://schemas.microsoft.com/office/drawing/2014/main" id="{334B9500-AC83-FAB9-5823-A13239A61B02}"/>
              </a:ext>
            </a:extLst>
          </p:cNvPr>
          <p:cNvSpPr txBox="1"/>
          <p:nvPr/>
        </p:nvSpPr>
        <p:spPr>
          <a:xfrm>
            <a:off x="16932095" y="41025026"/>
            <a:ext cx="4167086" cy="400110"/>
          </a:xfrm>
          <a:prstGeom prst="rect">
            <a:avLst/>
          </a:prstGeom>
          <a:noFill/>
        </p:spPr>
        <p:txBody>
          <a:bodyPr wrap="square" rtlCol="0">
            <a:spAutoFit/>
          </a:bodyPr>
          <a:lstStyle/>
          <a:p>
            <a:r>
              <a:rPr lang="en-US" sz="2000" dirty="0">
                <a:solidFill>
                  <a:srgbClr val="FF0000"/>
                </a:solidFill>
              </a:rPr>
              <a:t>Deal with boundary box under logo</a:t>
            </a:r>
          </a:p>
        </p:txBody>
      </p:sp>
      <p:pic>
        <p:nvPicPr>
          <p:cNvPr id="360" name="Picture 359">
            <a:extLst>
              <a:ext uri="{FF2B5EF4-FFF2-40B4-BE49-F238E27FC236}">
                <a16:creationId xmlns:a16="http://schemas.microsoft.com/office/drawing/2014/main" id="{FDF6595A-FDD5-6A82-13C9-F5A7350BF8BF}"/>
              </a:ext>
            </a:extLst>
          </p:cNvPr>
          <p:cNvPicPr>
            <a:picLocks noChangeAspect="1"/>
          </p:cNvPicPr>
          <p:nvPr/>
        </p:nvPicPr>
        <p:blipFill>
          <a:blip r:embed="rId20"/>
          <a:srcRect r="46204"/>
          <a:stretch/>
        </p:blipFill>
        <p:spPr>
          <a:xfrm>
            <a:off x="18874135" y="20562853"/>
            <a:ext cx="2225046" cy="2895268"/>
          </a:xfrm>
          <a:prstGeom prst="rect">
            <a:avLst/>
          </a:prstGeom>
        </p:spPr>
      </p:pic>
      <p:pic>
        <p:nvPicPr>
          <p:cNvPr id="361" name="Picture 360">
            <a:extLst>
              <a:ext uri="{FF2B5EF4-FFF2-40B4-BE49-F238E27FC236}">
                <a16:creationId xmlns:a16="http://schemas.microsoft.com/office/drawing/2014/main" id="{19CB997A-D26B-F6F7-4ED7-2437C1A7163B}"/>
              </a:ext>
            </a:extLst>
          </p:cNvPr>
          <p:cNvPicPr>
            <a:picLocks noChangeAspect="1"/>
          </p:cNvPicPr>
          <p:nvPr/>
        </p:nvPicPr>
        <p:blipFill>
          <a:blip r:embed="rId33"/>
          <a:stretch>
            <a:fillRect/>
          </a:stretch>
        </p:blipFill>
        <p:spPr>
          <a:xfrm>
            <a:off x="21490818" y="20412448"/>
            <a:ext cx="5977676" cy="1494419"/>
          </a:xfrm>
          <a:prstGeom prst="rect">
            <a:avLst/>
          </a:prstGeom>
        </p:spPr>
      </p:pic>
      <p:pic>
        <p:nvPicPr>
          <p:cNvPr id="362" name="Picture 361">
            <a:extLst>
              <a:ext uri="{FF2B5EF4-FFF2-40B4-BE49-F238E27FC236}">
                <a16:creationId xmlns:a16="http://schemas.microsoft.com/office/drawing/2014/main" id="{2749A3B9-032F-EA9A-7FAA-45091354C977}"/>
              </a:ext>
            </a:extLst>
          </p:cNvPr>
          <p:cNvPicPr>
            <a:picLocks noChangeAspect="1"/>
          </p:cNvPicPr>
          <p:nvPr/>
        </p:nvPicPr>
        <p:blipFill>
          <a:blip r:embed="rId34"/>
          <a:stretch>
            <a:fillRect/>
          </a:stretch>
        </p:blipFill>
        <p:spPr>
          <a:xfrm>
            <a:off x="21497601" y="22010487"/>
            <a:ext cx="6475319" cy="1618830"/>
          </a:xfrm>
          <a:prstGeom prst="rect">
            <a:avLst/>
          </a:prstGeom>
        </p:spPr>
      </p:pic>
      <p:pic>
        <p:nvPicPr>
          <p:cNvPr id="363" name="Picture 362">
            <a:extLst>
              <a:ext uri="{FF2B5EF4-FFF2-40B4-BE49-F238E27FC236}">
                <a16:creationId xmlns:a16="http://schemas.microsoft.com/office/drawing/2014/main" id="{83CC80E7-1898-AA93-ED7B-5C20FF2F3CAC}"/>
              </a:ext>
            </a:extLst>
          </p:cNvPr>
          <p:cNvPicPr>
            <a:picLocks noChangeAspect="1"/>
          </p:cNvPicPr>
          <p:nvPr/>
        </p:nvPicPr>
        <p:blipFill>
          <a:blip r:embed="rId12"/>
          <a:stretch>
            <a:fillRect/>
          </a:stretch>
        </p:blipFill>
        <p:spPr>
          <a:xfrm>
            <a:off x="27739999" y="20603221"/>
            <a:ext cx="5281806" cy="2640903"/>
          </a:xfrm>
          <a:prstGeom prst="rect">
            <a:avLst/>
          </a:prstGeom>
        </p:spPr>
      </p:pic>
      <p:pic>
        <p:nvPicPr>
          <p:cNvPr id="364" name="Picture 363" descr="A graph with a number of dots&#10;&#10;Description automatically generated with medium confidence">
            <a:extLst>
              <a:ext uri="{FF2B5EF4-FFF2-40B4-BE49-F238E27FC236}">
                <a16:creationId xmlns:a16="http://schemas.microsoft.com/office/drawing/2014/main" id="{ED21A1EF-3F97-C023-ABDE-648A948C733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3360434" y="24213489"/>
            <a:ext cx="3657600" cy="3657600"/>
          </a:xfrm>
          <a:prstGeom prst="rect">
            <a:avLst/>
          </a:prstGeom>
        </p:spPr>
      </p:pic>
      <p:pic>
        <p:nvPicPr>
          <p:cNvPr id="365" name="Picture 364" descr="A diagram of a graph&#10;&#10;Description automatically generated with medium confidence">
            <a:extLst>
              <a:ext uri="{FF2B5EF4-FFF2-40B4-BE49-F238E27FC236}">
                <a16:creationId xmlns:a16="http://schemas.microsoft.com/office/drawing/2014/main" id="{AAA78A36-A4CA-94D6-19FC-EEC154D8C2E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9312003" y="24213489"/>
            <a:ext cx="3657600" cy="3657600"/>
          </a:xfrm>
          <a:prstGeom prst="rect">
            <a:avLst/>
          </a:prstGeom>
        </p:spPr>
      </p:pic>
      <p:pic>
        <p:nvPicPr>
          <p:cNvPr id="366" name="Picture 365" descr="A diagram of a number of dots&#10;&#10;Description automatically generated with medium confidence">
            <a:extLst>
              <a:ext uri="{FF2B5EF4-FFF2-40B4-BE49-F238E27FC236}">
                <a16:creationId xmlns:a16="http://schemas.microsoft.com/office/drawing/2014/main" id="{5D22EA0D-312C-372E-2514-83C05A1F9DE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213106" y="24233350"/>
            <a:ext cx="3657600" cy="3657600"/>
          </a:xfrm>
          <a:prstGeom prst="rect">
            <a:avLst/>
          </a:prstGeom>
        </p:spPr>
      </p:pic>
      <p:sp>
        <p:nvSpPr>
          <p:cNvPr id="367" name="Rectangle 366">
            <a:extLst>
              <a:ext uri="{FF2B5EF4-FFF2-40B4-BE49-F238E27FC236}">
                <a16:creationId xmlns:a16="http://schemas.microsoft.com/office/drawing/2014/main" id="{83E13AE9-CD8D-BBDE-8242-8A7F238B8693}"/>
              </a:ext>
            </a:extLst>
          </p:cNvPr>
          <p:cNvSpPr/>
          <p:nvPr/>
        </p:nvSpPr>
        <p:spPr>
          <a:xfrm>
            <a:off x="18752470" y="20006233"/>
            <a:ext cx="13400498" cy="8760850"/>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TextBox 367">
            <a:extLst>
              <a:ext uri="{FF2B5EF4-FFF2-40B4-BE49-F238E27FC236}">
                <a16:creationId xmlns:a16="http://schemas.microsoft.com/office/drawing/2014/main" id="{309A0973-1AEC-DE16-B542-B41D31D620D1}"/>
              </a:ext>
            </a:extLst>
          </p:cNvPr>
          <p:cNvSpPr txBox="1"/>
          <p:nvPr/>
        </p:nvSpPr>
        <p:spPr>
          <a:xfrm>
            <a:off x="24414365" y="23014891"/>
            <a:ext cx="2875174" cy="1569660"/>
          </a:xfrm>
          <a:prstGeom prst="rect">
            <a:avLst/>
          </a:prstGeom>
          <a:noFill/>
        </p:spPr>
        <p:txBody>
          <a:bodyPr wrap="square" rtlCol="0">
            <a:spAutoFit/>
          </a:bodyPr>
          <a:lstStyle/>
          <a:p>
            <a:r>
              <a:rPr lang="en-US" sz="2400" dirty="0">
                <a:solidFill>
                  <a:srgbClr val="FF0000"/>
                </a:solidFill>
              </a:rPr>
              <a:t>Come up with a coherent way to unify these data to ID cells</a:t>
            </a:r>
          </a:p>
        </p:txBody>
      </p:sp>
      <p:sp>
        <p:nvSpPr>
          <p:cNvPr id="369" name="TextBox 368">
            <a:extLst>
              <a:ext uri="{FF2B5EF4-FFF2-40B4-BE49-F238E27FC236}">
                <a16:creationId xmlns:a16="http://schemas.microsoft.com/office/drawing/2014/main" id="{1BCF2026-2913-347C-2A5A-EDF1DF14EF34}"/>
              </a:ext>
            </a:extLst>
          </p:cNvPr>
          <p:cNvSpPr txBox="1"/>
          <p:nvPr/>
        </p:nvSpPr>
        <p:spPr>
          <a:xfrm>
            <a:off x="29377960" y="22880684"/>
            <a:ext cx="3190694" cy="1323439"/>
          </a:xfrm>
          <a:prstGeom prst="rect">
            <a:avLst/>
          </a:prstGeom>
          <a:noFill/>
        </p:spPr>
        <p:txBody>
          <a:bodyPr wrap="square" rtlCol="0">
            <a:spAutoFit/>
          </a:bodyPr>
          <a:lstStyle/>
          <a:p>
            <a:r>
              <a:rPr lang="en-US" sz="2000" dirty="0" err="1">
                <a:solidFill>
                  <a:srgbClr val="FF0000"/>
                </a:solidFill>
              </a:rPr>
              <a:t>Celltypist</a:t>
            </a:r>
            <a:r>
              <a:rPr lang="en-US" sz="2000" dirty="0">
                <a:solidFill>
                  <a:srgbClr val="FF0000"/>
                </a:solidFill>
              </a:rPr>
              <a:t> explanation + citation</a:t>
            </a:r>
            <a:br>
              <a:rPr lang="en-US" sz="2000" dirty="0">
                <a:solidFill>
                  <a:srgbClr val="FF0000"/>
                </a:solidFill>
              </a:rPr>
            </a:br>
            <a:br>
              <a:rPr lang="en-US" sz="2000" dirty="0">
                <a:solidFill>
                  <a:srgbClr val="FF0000"/>
                </a:solidFill>
              </a:rPr>
            </a:br>
            <a:r>
              <a:rPr lang="en-US" sz="2000" dirty="0">
                <a:solidFill>
                  <a:srgbClr val="FF0000"/>
                </a:solidFill>
              </a:rPr>
              <a:t>Consider removing</a:t>
            </a:r>
          </a:p>
        </p:txBody>
      </p:sp>
      <p:sp>
        <p:nvSpPr>
          <p:cNvPr id="370" name="TextBox 369">
            <a:extLst>
              <a:ext uri="{FF2B5EF4-FFF2-40B4-BE49-F238E27FC236}">
                <a16:creationId xmlns:a16="http://schemas.microsoft.com/office/drawing/2014/main" id="{15F2C375-5095-7F5F-BCD5-AAE496187EE5}"/>
              </a:ext>
            </a:extLst>
          </p:cNvPr>
          <p:cNvSpPr txBox="1"/>
          <p:nvPr/>
        </p:nvSpPr>
        <p:spPr>
          <a:xfrm>
            <a:off x="18861335" y="29613204"/>
            <a:ext cx="952373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We reproduce prior IAR findings</a:t>
            </a:r>
            <a:br>
              <a:rPr lang="en-US" sz="2000" dirty="0"/>
            </a:br>
            <a:endParaRPr lang="en-US" sz="2000" dirty="0"/>
          </a:p>
          <a:p>
            <a:pPr marL="342900" indent="-342900">
              <a:buFont typeface="Arial" panose="020B0604020202020204" pitchFamily="34" charset="0"/>
              <a:buChar char="•"/>
            </a:pPr>
            <a:r>
              <a:rPr lang="en-US" sz="2000" dirty="0"/>
              <a:t>FAR cells appear similar to IAR (</a:t>
            </a:r>
            <a:r>
              <a:rPr lang="en-US" sz="2000" dirty="0">
                <a:solidFill>
                  <a:srgbClr val="FF0000"/>
                </a:solidFill>
              </a:rPr>
              <a:t>remove IAR/FAR acronym</a:t>
            </a:r>
            <a:r>
              <a:rPr lang="en-US" sz="2000" dirty="0"/>
              <a:t>)</a:t>
            </a:r>
          </a:p>
        </p:txBody>
      </p:sp>
      <p:sp>
        <p:nvSpPr>
          <p:cNvPr id="371" name="TextBox 370">
            <a:extLst>
              <a:ext uri="{FF2B5EF4-FFF2-40B4-BE49-F238E27FC236}">
                <a16:creationId xmlns:a16="http://schemas.microsoft.com/office/drawing/2014/main" id="{96569DEB-D77A-1DD9-66A1-F4865FE9CEC1}"/>
              </a:ext>
            </a:extLst>
          </p:cNvPr>
          <p:cNvSpPr txBox="1"/>
          <p:nvPr/>
        </p:nvSpPr>
        <p:spPr>
          <a:xfrm>
            <a:off x="7327893" y="12866473"/>
            <a:ext cx="5671096" cy="400110"/>
          </a:xfrm>
          <a:prstGeom prst="rect">
            <a:avLst/>
          </a:prstGeom>
          <a:noFill/>
        </p:spPr>
        <p:txBody>
          <a:bodyPr wrap="square" rtlCol="0">
            <a:spAutoFit/>
          </a:bodyPr>
          <a:lstStyle/>
          <a:p>
            <a:r>
              <a:rPr lang="en-US" sz="2000" dirty="0">
                <a:solidFill>
                  <a:srgbClr val="FF0000"/>
                </a:solidFill>
              </a:rPr>
              <a:t>Add cell capture table here</a:t>
            </a:r>
          </a:p>
        </p:txBody>
      </p:sp>
      <p:sp>
        <p:nvSpPr>
          <p:cNvPr id="372" name="TextBox 371">
            <a:extLst>
              <a:ext uri="{FF2B5EF4-FFF2-40B4-BE49-F238E27FC236}">
                <a16:creationId xmlns:a16="http://schemas.microsoft.com/office/drawing/2014/main" id="{9C7EAA60-1D16-BBC8-A94F-51040C8F82C3}"/>
              </a:ext>
            </a:extLst>
          </p:cNvPr>
          <p:cNvSpPr txBox="1"/>
          <p:nvPr/>
        </p:nvSpPr>
        <p:spPr>
          <a:xfrm>
            <a:off x="7312700" y="19851100"/>
            <a:ext cx="2634081" cy="400110"/>
          </a:xfrm>
          <a:prstGeom prst="rect">
            <a:avLst/>
          </a:prstGeom>
          <a:noFill/>
        </p:spPr>
        <p:txBody>
          <a:bodyPr wrap="square" rtlCol="0">
            <a:spAutoFit/>
          </a:bodyPr>
          <a:lstStyle/>
          <a:p>
            <a:r>
              <a:rPr lang="en-US" sz="2000" dirty="0">
                <a:solidFill>
                  <a:srgbClr val="FF0000"/>
                </a:solidFill>
              </a:rPr>
              <a:t>Make this a flow chart</a:t>
            </a:r>
          </a:p>
        </p:txBody>
      </p:sp>
      <p:sp>
        <p:nvSpPr>
          <p:cNvPr id="373" name="TextBox 372">
            <a:extLst>
              <a:ext uri="{FF2B5EF4-FFF2-40B4-BE49-F238E27FC236}">
                <a16:creationId xmlns:a16="http://schemas.microsoft.com/office/drawing/2014/main" id="{C0F29CF7-1439-4B48-057C-9B7CFF2CA01B}"/>
              </a:ext>
            </a:extLst>
          </p:cNvPr>
          <p:cNvSpPr txBox="1"/>
          <p:nvPr/>
        </p:nvSpPr>
        <p:spPr>
          <a:xfrm>
            <a:off x="10832489" y="29239025"/>
            <a:ext cx="4006684" cy="1938992"/>
          </a:xfrm>
          <a:prstGeom prst="rect">
            <a:avLst/>
          </a:prstGeom>
          <a:noFill/>
        </p:spPr>
        <p:txBody>
          <a:bodyPr wrap="square" rtlCol="0">
            <a:spAutoFit/>
          </a:bodyPr>
          <a:lstStyle/>
          <a:p>
            <a:r>
              <a:rPr lang="en-US" sz="2400" dirty="0">
                <a:solidFill>
                  <a:srgbClr val="FF0000"/>
                </a:solidFill>
              </a:rPr>
              <a:t>Show the example of removing suspicious cells improving the clustering (cluster 4 was split and then coalesced)</a:t>
            </a:r>
          </a:p>
        </p:txBody>
      </p:sp>
      <p:sp>
        <p:nvSpPr>
          <p:cNvPr id="374" name="TextBox 373">
            <a:extLst>
              <a:ext uri="{FF2B5EF4-FFF2-40B4-BE49-F238E27FC236}">
                <a16:creationId xmlns:a16="http://schemas.microsoft.com/office/drawing/2014/main" id="{2BE417B6-7AF7-1A9D-0743-F1D0DDB36ABF}"/>
              </a:ext>
            </a:extLst>
          </p:cNvPr>
          <p:cNvSpPr txBox="1"/>
          <p:nvPr/>
        </p:nvSpPr>
        <p:spPr>
          <a:xfrm>
            <a:off x="11375596" y="41374121"/>
            <a:ext cx="7259082" cy="400110"/>
          </a:xfrm>
          <a:prstGeom prst="rect">
            <a:avLst/>
          </a:prstGeom>
          <a:noFill/>
        </p:spPr>
        <p:txBody>
          <a:bodyPr wrap="square" rtlCol="0">
            <a:spAutoFit/>
          </a:bodyPr>
          <a:lstStyle/>
          <a:p>
            <a:r>
              <a:rPr lang="en-US" sz="2000" dirty="0">
                <a:solidFill>
                  <a:srgbClr val="FF0000"/>
                </a:solidFill>
              </a:rPr>
              <a:t>Box to indicate donor effect</a:t>
            </a:r>
          </a:p>
        </p:txBody>
      </p:sp>
      <p:sp>
        <p:nvSpPr>
          <p:cNvPr id="375" name="Rectangle 374">
            <a:extLst>
              <a:ext uri="{FF2B5EF4-FFF2-40B4-BE49-F238E27FC236}">
                <a16:creationId xmlns:a16="http://schemas.microsoft.com/office/drawing/2014/main" id="{77301608-E236-D50A-F13A-65CD67883A78}"/>
              </a:ext>
            </a:extLst>
          </p:cNvPr>
          <p:cNvSpPr/>
          <p:nvPr/>
        </p:nvSpPr>
        <p:spPr>
          <a:xfrm>
            <a:off x="21643218" y="35161862"/>
            <a:ext cx="8283367" cy="5286671"/>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70D13207-5E82-F608-A4FC-31884882EBAA}"/>
              </a:ext>
            </a:extLst>
          </p:cNvPr>
          <p:cNvSpPr/>
          <p:nvPr/>
        </p:nvSpPr>
        <p:spPr>
          <a:xfrm>
            <a:off x="11645221" y="36644506"/>
            <a:ext cx="648740" cy="4497355"/>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a16="http://schemas.microsoft.com/office/drawing/2014/main" id="{79A0C892-40DD-57A9-1FD5-D7D71867A797}"/>
              </a:ext>
            </a:extLst>
          </p:cNvPr>
          <p:cNvSpPr txBox="1"/>
          <p:nvPr/>
        </p:nvSpPr>
        <p:spPr>
          <a:xfrm>
            <a:off x="9856957" y="35982251"/>
            <a:ext cx="7259082" cy="400110"/>
          </a:xfrm>
          <a:prstGeom prst="rect">
            <a:avLst/>
          </a:prstGeom>
          <a:noFill/>
        </p:spPr>
        <p:txBody>
          <a:bodyPr wrap="square" rtlCol="0">
            <a:spAutoFit/>
          </a:bodyPr>
          <a:lstStyle/>
          <a:p>
            <a:r>
              <a:rPr lang="en-US" sz="2000" dirty="0">
                <a:solidFill>
                  <a:srgbClr val="FF0000"/>
                </a:solidFill>
              </a:rPr>
              <a:t>Consider separating out to have different conclusions</a:t>
            </a:r>
          </a:p>
        </p:txBody>
      </p:sp>
      <p:sp>
        <p:nvSpPr>
          <p:cNvPr id="378" name="TextBox 377">
            <a:extLst>
              <a:ext uri="{FF2B5EF4-FFF2-40B4-BE49-F238E27FC236}">
                <a16:creationId xmlns:a16="http://schemas.microsoft.com/office/drawing/2014/main" id="{78348741-E30C-9F0D-A7AA-88A0CBEB2128}"/>
              </a:ext>
            </a:extLst>
          </p:cNvPr>
          <p:cNvSpPr txBox="1"/>
          <p:nvPr/>
        </p:nvSpPr>
        <p:spPr>
          <a:xfrm>
            <a:off x="3602868" y="39388650"/>
            <a:ext cx="1722097" cy="1323439"/>
          </a:xfrm>
          <a:prstGeom prst="rect">
            <a:avLst/>
          </a:prstGeom>
          <a:noFill/>
        </p:spPr>
        <p:txBody>
          <a:bodyPr wrap="square" rtlCol="0">
            <a:spAutoFit/>
          </a:bodyPr>
          <a:lstStyle/>
          <a:p>
            <a:r>
              <a:rPr lang="en-US" sz="2000" dirty="0">
                <a:solidFill>
                  <a:srgbClr val="FF0000"/>
                </a:solidFill>
              </a:rPr>
              <a:t>Overlay the cluster numbers on the map</a:t>
            </a:r>
          </a:p>
        </p:txBody>
      </p:sp>
      <p:sp>
        <p:nvSpPr>
          <p:cNvPr id="379" name="TextBox 378">
            <a:extLst>
              <a:ext uri="{FF2B5EF4-FFF2-40B4-BE49-F238E27FC236}">
                <a16:creationId xmlns:a16="http://schemas.microsoft.com/office/drawing/2014/main" id="{FEE62011-42AF-4B00-37A5-F65D30ABF538}"/>
              </a:ext>
            </a:extLst>
          </p:cNvPr>
          <p:cNvSpPr txBox="1"/>
          <p:nvPr/>
        </p:nvSpPr>
        <p:spPr>
          <a:xfrm>
            <a:off x="975792" y="37229086"/>
            <a:ext cx="2338094" cy="1323439"/>
          </a:xfrm>
          <a:prstGeom prst="rect">
            <a:avLst/>
          </a:prstGeom>
          <a:noFill/>
        </p:spPr>
        <p:txBody>
          <a:bodyPr wrap="square" rtlCol="0">
            <a:spAutoFit/>
          </a:bodyPr>
          <a:lstStyle/>
          <a:p>
            <a:r>
              <a:rPr lang="en-US" sz="2000" dirty="0">
                <a:solidFill>
                  <a:srgbClr val="FF0000"/>
                </a:solidFill>
              </a:rPr>
              <a:t>Consider: all stim UMAP in box above, then split by stim in this section</a:t>
            </a:r>
          </a:p>
        </p:txBody>
      </p:sp>
      <p:pic>
        <p:nvPicPr>
          <p:cNvPr id="380" name="Picture 379">
            <a:extLst>
              <a:ext uri="{FF2B5EF4-FFF2-40B4-BE49-F238E27FC236}">
                <a16:creationId xmlns:a16="http://schemas.microsoft.com/office/drawing/2014/main" id="{FD56185D-66AD-4CB4-9D88-0673E22C531B}"/>
              </a:ext>
            </a:extLst>
          </p:cNvPr>
          <p:cNvPicPr>
            <a:picLocks noChangeAspect="1"/>
          </p:cNvPicPr>
          <p:nvPr/>
        </p:nvPicPr>
        <p:blipFill>
          <a:blip r:embed="rId38"/>
          <a:srcRect t="1646" r="5450"/>
          <a:stretch/>
        </p:blipFill>
        <p:spPr>
          <a:xfrm>
            <a:off x="20636593" y="7720219"/>
            <a:ext cx="9991815" cy="6669611"/>
          </a:xfrm>
          <a:prstGeom prst="rect">
            <a:avLst/>
          </a:prstGeom>
        </p:spPr>
      </p:pic>
      <p:sp>
        <p:nvSpPr>
          <p:cNvPr id="381" name="TextBox 380">
            <a:extLst>
              <a:ext uri="{FF2B5EF4-FFF2-40B4-BE49-F238E27FC236}">
                <a16:creationId xmlns:a16="http://schemas.microsoft.com/office/drawing/2014/main" id="{CD1041E5-3F46-1614-41CA-4E6E0CBBFB4A}"/>
              </a:ext>
            </a:extLst>
          </p:cNvPr>
          <p:cNvSpPr txBox="1"/>
          <p:nvPr/>
        </p:nvSpPr>
        <p:spPr>
          <a:xfrm>
            <a:off x="23366532" y="14650717"/>
            <a:ext cx="4667447" cy="400110"/>
          </a:xfrm>
          <a:prstGeom prst="rect">
            <a:avLst/>
          </a:prstGeom>
          <a:noFill/>
        </p:spPr>
        <p:txBody>
          <a:bodyPr wrap="square" rtlCol="0">
            <a:spAutoFit/>
          </a:bodyPr>
          <a:lstStyle/>
          <a:p>
            <a:r>
              <a:rPr lang="en-US" sz="2000" dirty="0">
                <a:solidFill>
                  <a:srgbClr val="FF0000"/>
                </a:solidFill>
              </a:rPr>
              <a:t>Ppt arrow flowchart instead of cartoon</a:t>
            </a:r>
          </a:p>
        </p:txBody>
      </p:sp>
      <p:sp>
        <p:nvSpPr>
          <p:cNvPr id="383" name="TextBox 382">
            <a:extLst>
              <a:ext uri="{FF2B5EF4-FFF2-40B4-BE49-F238E27FC236}">
                <a16:creationId xmlns:a16="http://schemas.microsoft.com/office/drawing/2014/main" id="{F3B8BBFB-6565-DD64-80AE-76ECE7394EB8}"/>
              </a:ext>
            </a:extLst>
          </p:cNvPr>
          <p:cNvSpPr txBox="1"/>
          <p:nvPr/>
        </p:nvSpPr>
        <p:spPr>
          <a:xfrm>
            <a:off x="18945092" y="23304293"/>
            <a:ext cx="2875174" cy="830997"/>
          </a:xfrm>
          <a:prstGeom prst="rect">
            <a:avLst/>
          </a:prstGeom>
          <a:noFill/>
        </p:spPr>
        <p:txBody>
          <a:bodyPr wrap="square" rtlCol="0">
            <a:spAutoFit/>
          </a:bodyPr>
          <a:lstStyle/>
          <a:p>
            <a:r>
              <a:rPr lang="en-US" sz="2400" dirty="0">
                <a:solidFill>
                  <a:srgbClr val="FF0000"/>
                </a:solidFill>
              </a:rPr>
              <a:t>Replace with </a:t>
            </a:r>
            <a:r>
              <a:rPr lang="en-US" sz="2400" dirty="0" err="1">
                <a:solidFill>
                  <a:srgbClr val="FF0000"/>
                </a:solidFill>
              </a:rPr>
              <a:t>alex’s</a:t>
            </a:r>
            <a:r>
              <a:rPr lang="en-US" sz="2400" dirty="0">
                <a:solidFill>
                  <a:srgbClr val="FF0000"/>
                </a:solidFill>
              </a:rPr>
              <a:t> P390 heatmap</a:t>
            </a:r>
          </a:p>
        </p:txBody>
      </p:sp>
      <p:sp>
        <p:nvSpPr>
          <p:cNvPr id="384" name="TextBox 383">
            <a:extLst>
              <a:ext uri="{FF2B5EF4-FFF2-40B4-BE49-F238E27FC236}">
                <a16:creationId xmlns:a16="http://schemas.microsoft.com/office/drawing/2014/main" id="{E9090775-FD70-D811-26C7-EE27C29F9160}"/>
              </a:ext>
            </a:extLst>
          </p:cNvPr>
          <p:cNvSpPr txBox="1"/>
          <p:nvPr/>
        </p:nvSpPr>
        <p:spPr>
          <a:xfrm>
            <a:off x="26893205" y="19458790"/>
            <a:ext cx="6217651" cy="1569660"/>
          </a:xfrm>
          <a:prstGeom prst="rect">
            <a:avLst/>
          </a:prstGeom>
          <a:noFill/>
        </p:spPr>
        <p:txBody>
          <a:bodyPr wrap="square" rtlCol="0">
            <a:spAutoFit/>
          </a:bodyPr>
          <a:lstStyle/>
          <a:p>
            <a:r>
              <a:rPr lang="en-US" sz="2400" dirty="0">
                <a:solidFill>
                  <a:srgbClr val="FF0000"/>
                </a:solidFill>
              </a:rPr>
              <a:t>Make a stepwise/flowchart setup</a:t>
            </a:r>
            <a:br>
              <a:rPr lang="en-US" sz="2400" dirty="0">
                <a:solidFill>
                  <a:srgbClr val="FF0000"/>
                </a:solidFill>
              </a:rPr>
            </a:br>
            <a:r>
              <a:rPr lang="en-US" sz="2400" dirty="0">
                <a:solidFill>
                  <a:srgbClr val="FF0000"/>
                </a:solidFill>
              </a:rPr>
              <a:t>1. Treg/</a:t>
            </a:r>
            <a:r>
              <a:rPr lang="en-US" sz="2400" dirty="0" err="1">
                <a:solidFill>
                  <a:srgbClr val="FF0000"/>
                </a:solidFill>
              </a:rPr>
              <a:t>Tconv</a:t>
            </a:r>
            <a:br>
              <a:rPr lang="en-US" sz="2400" dirty="0">
                <a:solidFill>
                  <a:srgbClr val="FF0000"/>
                </a:solidFill>
              </a:rPr>
            </a:br>
            <a:r>
              <a:rPr lang="en-US" sz="2400" dirty="0">
                <a:solidFill>
                  <a:srgbClr val="FF0000"/>
                </a:solidFill>
              </a:rPr>
              <a:t>2. Ag-specific cells</a:t>
            </a:r>
            <a:br>
              <a:rPr lang="en-US" sz="2400" dirty="0">
                <a:solidFill>
                  <a:srgbClr val="FF0000"/>
                </a:solidFill>
              </a:rPr>
            </a:br>
            <a:r>
              <a:rPr lang="en-US" sz="2400" dirty="0">
                <a:solidFill>
                  <a:srgbClr val="FF0000"/>
                </a:solidFill>
              </a:rPr>
              <a:t>OR consider splitting 2 into another section</a:t>
            </a:r>
          </a:p>
        </p:txBody>
      </p:sp>
      <p:sp>
        <p:nvSpPr>
          <p:cNvPr id="385" name="TextBox 384">
            <a:extLst>
              <a:ext uri="{FF2B5EF4-FFF2-40B4-BE49-F238E27FC236}">
                <a16:creationId xmlns:a16="http://schemas.microsoft.com/office/drawing/2014/main" id="{2E035343-7B06-1F4F-2A4E-2D051F853EAA}"/>
              </a:ext>
            </a:extLst>
          </p:cNvPr>
          <p:cNvSpPr txBox="1"/>
          <p:nvPr/>
        </p:nvSpPr>
        <p:spPr>
          <a:xfrm>
            <a:off x="19689959" y="27774229"/>
            <a:ext cx="2875174" cy="461665"/>
          </a:xfrm>
          <a:prstGeom prst="rect">
            <a:avLst/>
          </a:prstGeom>
          <a:noFill/>
        </p:spPr>
        <p:txBody>
          <a:bodyPr wrap="square" rtlCol="0">
            <a:spAutoFit/>
          </a:bodyPr>
          <a:lstStyle/>
          <a:p>
            <a:r>
              <a:rPr lang="en-US" sz="2400" dirty="0">
                <a:solidFill>
                  <a:srgbClr val="FF0000"/>
                </a:solidFill>
              </a:rPr>
              <a:t>Add rest of gating figs</a:t>
            </a:r>
          </a:p>
        </p:txBody>
      </p:sp>
      <p:sp>
        <p:nvSpPr>
          <p:cNvPr id="386" name="TextBox 385">
            <a:extLst>
              <a:ext uri="{FF2B5EF4-FFF2-40B4-BE49-F238E27FC236}">
                <a16:creationId xmlns:a16="http://schemas.microsoft.com/office/drawing/2014/main" id="{77A5E160-644D-751B-4154-E300A8AFE748}"/>
              </a:ext>
            </a:extLst>
          </p:cNvPr>
          <p:cNvSpPr txBox="1"/>
          <p:nvPr/>
        </p:nvSpPr>
        <p:spPr>
          <a:xfrm>
            <a:off x="17735839" y="18741092"/>
            <a:ext cx="2875174" cy="1569660"/>
          </a:xfrm>
          <a:prstGeom prst="rect">
            <a:avLst/>
          </a:prstGeom>
          <a:noFill/>
        </p:spPr>
        <p:txBody>
          <a:bodyPr wrap="square" rtlCol="0">
            <a:spAutoFit/>
          </a:bodyPr>
          <a:lstStyle/>
          <a:p>
            <a:r>
              <a:rPr lang="en-US" sz="2400" dirty="0">
                <a:solidFill>
                  <a:srgbClr val="FF0000"/>
                </a:solidFill>
              </a:rPr>
              <a:t>How many cells of each specificity in each Ag-specific gate?</a:t>
            </a:r>
          </a:p>
        </p:txBody>
      </p:sp>
      <p:sp>
        <p:nvSpPr>
          <p:cNvPr id="387" name="TextBox 386">
            <a:extLst>
              <a:ext uri="{FF2B5EF4-FFF2-40B4-BE49-F238E27FC236}">
                <a16:creationId xmlns:a16="http://schemas.microsoft.com/office/drawing/2014/main" id="{F62F6751-698F-EC59-C53A-55AD31560A19}"/>
              </a:ext>
            </a:extLst>
          </p:cNvPr>
          <p:cNvSpPr txBox="1"/>
          <p:nvPr/>
        </p:nvSpPr>
        <p:spPr>
          <a:xfrm>
            <a:off x="23091891" y="21491271"/>
            <a:ext cx="2875174" cy="830997"/>
          </a:xfrm>
          <a:prstGeom prst="rect">
            <a:avLst/>
          </a:prstGeom>
          <a:noFill/>
        </p:spPr>
        <p:txBody>
          <a:bodyPr wrap="square" rtlCol="0">
            <a:spAutoFit/>
          </a:bodyPr>
          <a:lstStyle/>
          <a:p>
            <a:r>
              <a:rPr lang="en-US" sz="2400" dirty="0">
                <a:solidFill>
                  <a:srgbClr val="FF0000"/>
                </a:solidFill>
              </a:rPr>
              <a:t>Regenerate w new UMAP</a:t>
            </a:r>
          </a:p>
        </p:txBody>
      </p:sp>
      <p:sp>
        <p:nvSpPr>
          <p:cNvPr id="388" name="TextBox 387">
            <a:extLst>
              <a:ext uri="{FF2B5EF4-FFF2-40B4-BE49-F238E27FC236}">
                <a16:creationId xmlns:a16="http://schemas.microsoft.com/office/drawing/2014/main" id="{D36D9749-C725-8B9C-0716-90F83E39CC76}"/>
              </a:ext>
            </a:extLst>
          </p:cNvPr>
          <p:cNvSpPr txBox="1"/>
          <p:nvPr/>
        </p:nvSpPr>
        <p:spPr>
          <a:xfrm>
            <a:off x="18614966" y="35008679"/>
            <a:ext cx="2875174" cy="461665"/>
          </a:xfrm>
          <a:prstGeom prst="rect">
            <a:avLst/>
          </a:prstGeom>
          <a:noFill/>
        </p:spPr>
        <p:txBody>
          <a:bodyPr wrap="square" rtlCol="0">
            <a:spAutoFit/>
          </a:bodyPr>
          <a:lstStyle/>
          <a:p>
            <a:r>
              <a:rPr lang="en-US" sz="2400" dirty="0">
                <a:solidFill>
                  <a:srgbClr val="FF0000"/>
                </a:solidFill>
              </a:rPr>
              <a:t>Make p589-1 circos</a:t>
            </a:r>
          </a:p>
        </p:txBody>
      </p:sp>
      <p:sp>
        <p:nvSpPr>
          <p:cNvPr id="389" name="TextBox 388">
            <a:extLst>
              <a:ext uri="{FF2B5EF4-FFF2-40B4-BE49-F238E27FC236}">
                <a16:creationId xmlns:a16="http://schemas.microsoft.com/office/drawing/2014/main" id="{E32ECFDC-8D4F-E7B8-54B2-BFDF4B52682D}"/>
              </a:ext>
            </a:extLst>
          </p:cNvPr>
          <p:cNvSpPr txBox="1"/>
          <p:nvPr/>
        </p:nvSpPr>
        <p:spPr>
          <a:xfrm>
            <a:off x="22940542" y="34566616"/>
            <a:ext cx="7361986" cy="461665"/>
          </a:xfrm>
          <a:prstGeom prst="rect">
            <a:avLst/>
          </a:prstGeom>
          <a:noFill/>
        </p:spPr>
        <p:txBody>
          <a:bodyPr wrap="square" rtlCol="0">
            <a:spAutoFit/>
          </a:bodyPr>
          <a:lstStyle/>
          <a:p>
            <a:r>
              <a:rPr lang="en-US" sz="2400" dirty="0">
                <a:solidFill>
                  <a:srgbClr val="FF0000"/>
                </a:solidFill>
              </a:rPr>
              <a:t>Maybe do not need circos from P390 if no p589-1 circos</a:t>
            </a:r>
          </a:p>
        </p:txBody>
      </p:sp>
      <p:sp>
        <p:nvSpPr>
          <p:cNvPr id="390" name="TextBox 389">
            <a:extLst>
              <a:ext uri="{FF2B5EF4-FFF2-40B4-BE49-F238E27FC236}">
                <a16:creationId xmlns:a16="http://schemas.microsoft.com/office/drawing/2014/main" id="{C91D53F0-0713-C0E6-3ACD-137C55CD914D}"/>
              </a:ext>
            </a:extLst>
          </p:cNvPr>
          <p:cNvSpPr txBox="1"/>
          <p:nvPr/>
        </p:nvSpPr>
        <p:spPr>
          <a:xfrm>
            <a:off x="22789242" y="31862720"/>
            <a:ext cx="3030359" cy="707886"/>
          </a:xfrm>
          <a:prstGeom prst="rect">
            <a:avLst/>
          </a:prstGeom>
          <a:noFill/>
        </p:spPr>
        <p:txBody>
          <a:bodyPr wrap="square" rtlCol="0">
            <a:spAutoFit/>
          </a:bodyPr>
          <a:lstStyle/>
          <a:p>
            <a:r>
              <a:rPr lang="en-US" sz="2000" dirty="0">
                <a:solidFill>
                  <a:srgbClr val="FF0000"/>
                </a:solidFill>
              </a:rPr>
              <a:t>Make stimulation-facet ordering uniform</a:t>
            </a:r>
          </a:p>
        </p:txBody>
      </p:sp>
      <p:sp>
        <p:nvSpPr>
          <p:cNvPr id="391" name="TextBox 390">
            <a:extLst>
              <a:ext uri="{FF2B5EF4-FFF2-40B4-BE49-F238E27FC236}">
                <a16:creationId xmlns:a16="http://schemas.microsoft.com/office/drawing/2014/main" id="{B5865F85-E29F-6F59-7DE6-327029DB8899}"/>
              </a:ext>
            </a:extLst>
          </p:cNvPr>
          <p:cNvSpPr txBox="1"/>
          <p:nvPr/>
        </p:nvSpPr>
        <p:spPr>
          <a:xfrm>
            <a:off x="24479656" y="25750790"/>
            <a:ext cx="3030359" cy="707886"/>
          </a:xfrm>
          <a:prstGeom prst="rect">
            <a:avLst/>
          </a:prstGeom>
          <a:noFill/>
        </p:spPr>
        <p:txBody>
          <a:bodyPr wrap="square" rtlCol="0">
            <a:spAutoFit/>
          </a:bodyPr>
          <a:lstStyle/>
          <a:p>
            <a:r>
              <a:rPr lang="en-US" sz="2000" dirty="0">
                <a:solidFill>
                  <a:srgbClr val="FF0000"/>
                </a:solidFill>
              </a:rPr>
              <a:t>Make stimulation-facet ordering uniform</a:t>
            </a:r>
          </a:p>
        </p:txBody>
      </p:sp>
    </p:spTree>
    <p:extLst>
      <p:ext uri="{BB962C8B-B14F-4D97-AF65-F5344CB8AC3E}">
        <p14:creationId xmlns:p14="http://schemas.microsoft.com/office/powerpoint/2010/main" val="10193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80108-9BD5-A55F-AF06-B159156D58C0}"/>
            </a:ext>
          </a:extLst>
        </p:cNvPr>
        <p:cNvGrpSpPr/>
        <p:nvPr/>
      </p:nvGrpSpPr>
      <p:grpSpPr>
        <a:xfrm>
          <a:off x="0" y="0"/>
          <a:ext cx="0" cy="0"/>
          <a:chOff x="0" y="0"/>
          <a:chExt cx="0" cy="0"/>
        </a:xfrm>
      </p:grpSpPr>
      <p:grpSp>
        <p:nvGrpSpPr>
          <p:cNvPr id="293" name="Group 292">
            <a:extLst>
              <a:ext uri="{FF2B5EF4-FFF2-40B4-BE49-F238E27FC236}">
                <a16:creationId xmlns:a16="http://schemas.microsoft.com/office/drawing/2014/main" id="{664D92FA-3A74-2852-E856-C58EDBA735D0}"/>
              </a:ext>
            </a:extLst>
          </p:cNvPr>
          <p:cNvGrpSpPr/>
          <p:nvPr/>
        </p:nvGrpSpPr>
        <p:grpSpPr>
          <a:xfrm>
            <a:off x="24987293" y="35284790"/>
            <a:ext cx="5949377" cy="5849123"/>
            <a:chOff x="24914067" y="34705533"/>
            <a:chExt cx="6022604" cy="5894534"/>
          </a:xfrm>
        </p:grpSpPr>
        <p:pic>
          <p:nvPicPr>
            <p:cNvPr id="290" name="Picture 289">
              <a:extLst>
                <a:ext uri="{FF2B5EF4-FFF2-40B4-BE49-F238E27FC236}">
                  <a16:creationId xmlns:a16="http://schemas.microsoft.com/office/drawing/2014/main" id="{144913F9-13D6-42BB-3641-AEABD0D48F0C}"/>
                </a:ext>
              </a:extLst>
            </p:cNvPr>
            <p:cNvPicPr>
              <a:picLocks noChangeAspect="1"/>
            </p:cNvPicPr>
            <p:nvPr/>
          </p:nvPicPr>
          <p:blipFill rotWithShape="1">
            <a:blip r:embed="rId3"/>
            <a:srcRect b="13978"/>
            <a:stretch/>
          </p:blipFill>
          <p:spPr>
            <a:xfrm>
              <a:off x="24914067" y="34961522"/>
              <a:ext cx="5878148" cy="5056512"/>
            </a:xfrm>
            <a:prstGeom prst="rect">
              <a:avLst/>
            </a:prstGeom>
          </p:spPr>
        </p:pic>
        <p:sp>
          <p:nvSpPr>
            <p:cNvPr id="291" name="TextBox 290">
              <a:extLst>
                <a:ext uri="{FF2B5EF4-FFF2-40B4-BE49-F238E27FC236}">
                  <a16:creationId xmlns:a16="http://schemas.microsoft.com/office/drawing/2014/main" id="{881A6E9A-F25A-2802-728A-6266538AE41E}"/>
                </a:ext>
              </a:extLst>
            </p:cNvPr>
            <p:cNvSpPr txBox="1"/>
            <p:nvPr/>
          </p:nvSpPr>
          <p:spPr>
            <a:xfrm>
              <a:off x="27670161" y="34705533"/>
              <a:ext cx="91191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Treg</a:t>
              </a:r>
            </a:p>
          </p:txBody>
        </p:sp>
        <p:pic>
          <p:nvPicPr>
            <p:cNvPr id="292" name="Picture 291">
              <a:extLst>
                <a:ext uri="{FF2B5EF4-FFF2-40B4-BE49-F238E27FC236}">
                  <a16:creationId xmlns:a16="http://schemas.microsoft.com/office/drawing/2014/main" id="{D0DB1A0D-99F9-28BA-D212-8442775ABE13}"/>
                </a:ext>
              </a:extLst>
            </p:cNvPr>
            <p:cNvPicPr>
              <a:picLocks noChangeAspect="1"/>
            </p:cNvPicPr>
            <p:nvPr/>
          </p:nvPicPr>
          <p:blipFill rotWithShape="1">
            <a:blip r:embed="rId3"/>
            <a:srcRect t="88470"/>
            <a:stretch/>
          </p:blipFill>
          <p:spPr>
            <a:xfrm>
              <a:off x="25058523" y="39922340"/>
              <a:ext cx="5878148" cy="677727"/>
            </a:xfrm>
            <a:prstGeom prst="rect">
              <a:avLst/>
            </a:prstGeom>
          </p:spPr>
        </p:pic>
      </p:grpSp>
      <p:grpSp>
        <p:nvGrpSpPr>
          <p:cNvPr id="282" name="Group 281">
            <a:extLst>
              <a:ext uri="{FF2B5EF4-FFF2-40B4-BE49-F238E27FC236}">
                <a16:creationId xmlns:a16="http://schemas.microsoft.com/office/drawing/2014/main" id="{023131E6-5B89-0286-0DA5-11414617AE96}"/>
              </a:ext>
            </a:extLst>
          </p:cNvPr>
          <p:cNvGrpSpPr/>
          <p:nvPr/>
        </p:nvGrpSpPr>
        <p:grpSpPr>
          <a:xfrm>
            <a:off x="18580715" y="35284567"/>
            <a:ext cx="5791277" cy="5906035"/>
            <a:chOff x="18176343" y="34704868"/>
            <a:chExt cx="5862558" cy="5951888"/>
          </a:xfrm>
        </p:grpSpPr>
        <p:pic>
          <p:nvPicPr>
            <p:cNvPr id="279" name="Picture 278">
              <a:extLst>
                <a:ext uri="{FF2B5EF4-FFF2-40B4-BE49-F238E27FC236}">
                  <a16:creationId xmlns:a16="http://schemas.microsoft.com/office/drawing/2014/main" id="{1C0BA110-6EEC-7325-F145-671ADA07DFAD}"/>
                </a:ext>
              </a:extLst>
            </p:cNvPr>
            <p:cNvPicPr>
              <a:picLocks noChangeAspect="1"/>
            </p:cNvPicPr>
            <p:nvPr/>
          </p:nvPicPr>
          <p:blipFill rotWithShape="1">
            <a:blip r:embed="rId4"/>
            <a:srcRect b="19355"/>
            <a:stretch/>
          </p:blipFill>
          <p:spPr>
            <a:xfrm>
              <a:off x="18284192" y="35216244"/>
              <a:ext cx="5754709" cy="4632394"/>
            </a:xfrm>
            <a:prstGeom prst="rect">
              <a:avLst/>
            </a:prstGeom>
          </p:spPr>
        </p:pic>
        <p:sp>
          <p:nvSpPr>
            <p:cNvPr id="280" name="TextBox 279">
              <a:extLst>
                <a:ext uri="{FF2B5EF4-FFF2-40B4-BE49-F238E27FC236}">
                  <a16:creationId xmlns:a16="http://schemas.microsoft.com/office/drawing/2014/main" id="{2A338282-4EB9-E450-743D-29212E48483A}"/>
                </a:ext>
              </a:extLst>
            </p:cNvPr>
            <p:cNvSpPr txBox="1"/>
            <p:nvPr/>
          </p:nvSpPr>
          <p:spPr>
            <a:xfrm>
              <a:off x="20907118" y="34704868"/>
              <a:ext cx="1124282"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Tconv</a:t>
              </a:r>
              <a:endParaRPr lang="en-US" sz="2800" dirty="0">
                <a:latin typeface="Arial" panose="020B0604020202020204" pitchFamily="34" charset="0"/>
                <a:cs typeface="Arial" panose="020B0604020202020204" pitchFamily="34" charset="0"/>
              </a:endParaRPr>
            </a:p>
          </p:txBody>
        </p:sp>
        <p:pic>
          <p:nvPicPr>
            <p:cNvPr id="281" name="Picture 280">
              <a:extLst>
                <a:ext uri="{FF2B5EF4-FFF2-40B4-BE49-F238E27FC236}">
                  <a16:creationId xmlns:a16="http://schemas.microsoft.com/office/drawing/2014/main" id="{2D493A6F-FDA7-80D4-ADE8-0BBA58407456}"/>
                </a:ext>
              </a:extLst>
            </p:cNvPr>
            <p:cNvPicPr>
              <a:picLocks noChangeAspect="1"/>
            </p:cNvPicPr>
            <p:nvPr/>
          </p:nvPicPr>
          <p:blipFill rotWithShape="1">
            <a:blip r:embed="rId4"/>
            <a:srcRect t="84928"/>
            <a:stretch/>
          </p:blipFill>
          <p:spPr>
            <a:xfrm>
              <a:off x="18176343" y="39791004"/>
              <a:ext cx="5754709" cy="865752"/>
            </a:xfrm>
            <a:prstGeom prst="rect">
              <a:avLst/>
            </a:prstGeom>
          </p:spPr>
        </p:pic>
      </p:grpSp>
      <p:sp>
        <p:nvSpPr>
          <p:cNvPr id="24" name="Rectangle 23">
            <a:extLst>
              <a:ext uri="{FF2B5EF4-FFF2-40B4-BE49-F238E27FC236}">
                <a16:creationId xmlns:a16="http://schemas.microsoft.com/office/drawing/2014/main" id="{879BC82D-A5F4-87E4-2D02-684E5570F796}"/>
              </a:ext>
            </a:extLst>
          </p:cNvPr>
          <p:cNvSpPr/>
          <p:nvPr/>
        </p:nvSpPr>
        <p:spPr>
          <a:xfrm>
            <a:off x="820704" y="4502550"/>
            <a:ext cx="17250620" cy="6277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2" name="Title 1">
            <a:extLst>
              <a:ext uri="{FF2B5EF4-FFF2-40B4-BE49-F238E27FC236}">
                <a16:creationId xmlns:a16="http://schemas.microsoft.com/office/drawing/2014/main" id="{C4320795-43E1-8B1C-28AD-B1B9CD028D54}"/>
              </a:ext>
            </a:extLst>
          </p:cNvPr>
          <p:cNvSpPr>
            <a:spLocks noGrp="1"/>
          </p:cNvSpPr>
          <p:nvPr>
            <p:ph type="ctrTitle"/>
          </p:nvPr>
        </p:nvSpPr>
        <p:spPr>
          <a:xfrm>
            <a:off x="6352027" y="305268"/>
            <a:ext cx="20214347" cy="2237624"/>
          </a:xfrm>
        </p:spPr>
        <p:txBody>
          <a:bodyPr>
            <a:noAutofit/>
          </a:bodyPr>
          <a:lstStyle/>
          <a:p>
            <a:r>
              <a:rPr lang="en-US" sz="6664" b="1" cap="all" dirty="0">
                <a:latin typeface="Calibri" panose="020F0502020204030204" pitchFamily="34" charset="0"/>
                <a:ea typeface="Calibri" panose="020F0502020204030204" pitchFamily="34" charset="0"/>
                <a:cs typeface="Times New Roman" panose="02020603050405020304" pitchFamily="18" charset="0"/>
              </a:rPr>
              <a:t>Foreign and autoreactive cd4 conventional and regulatory t cells in t1d and healthy subjects</a:t>
            </a:r>
            <a:endParaRPr lang="en-US" sz="6664"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7C101E-9BE6-67E1-CB70-762E7056B041}"/>
              </a:ext>
            </a:extLst>
          </p:cNvPr>
          <p:cNvSpPr txBox="1"/>
          <p:nvPr/>
        </p:nvSpPr>
        <p:spPr>
          <a:xfrm>
            <a:off x="7327893" y="2352250"/>
            <a:ext cx="16758839" cy="1450525"/>
          </a:xfrm>
          <a:prstGeom prst="rect">
            <a:avLst/>
          </a:prstGeom>
          <a:noFill/>
        </p:spPr>
        <p:txBody>
          <a:bodyPr wrap="square">
            <a:spAutoFit/>
          </a:bodyPr>
          <a:lstStyle/>
          <a:p>
            <a:pPr algn="ctr">
              <a:spcAft>
                <a:spcPts val="496"/>
              </a:spcAft>
            </a:pPr>
            <a:r>
              <a:rPr lang="en-US" sz="2664" dirty="0">
                <a:latin typeface="Arial" panose="020B0604020202020204" pitchFamily="34" charset="0"/>
                <a:ea typeface="Calibri" panose="020F0502020204030204" pitchFamily="34" charset="0"/>
                <a:cs typeface="Arial" panose="020B0604020202020204" pitchFamily="34" charset="0"/>
              </a:rPr>
              <a:t>Thomas H. Edwards</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Janice Chen</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Vivian Gersuk</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David J. Rawlings</a:t>
            </a:r>
            <a:r>
              <a:rPr lang="en-US" sz="2664" baseline="30000" dirty="0">
                <a:latin typeface="Arial" panose="020B0604020202020204" pitchFamily="34" charset="0"/>
                <a:ea typeface="Calibri" panose="020F0502020204030204" pitchFamily="34" charset="0"/>
                <a:cs typeface="Arial" panose="020B0604020202020204" pitchFamily="34" charset="0"/>
              </a:rPr>
              <a:t>3</a:t>
            </a:r>
            <a:r>
              <a:rPr lang="en-US" sz="2664" dirty="0">
                <a:latin typeface="Arial" panose="020B0604020202020204" pitchFamily="34" charset="0"/>
                <a:ea typeface="Calibri" panose="020F0502020204030204" pitchFamily="34" charset="0"/>
                <a:cs typeface="Arial" panose="020B0604020202020204" pitchFamily="34" charset="0"/>
              </a:rPr>
              <a:t>, Jane Buckner</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Karen Cerosaletti</a:t>
            </a:r>
            <a:r>
              <a:rPr lang="en-US" sz="2664" baseline="30000" dirty="0">
                <a:latin typeface="Arial" panose="020B0604020202020204" pitchFamily="34" charset="0"/>
                <a:ea typeface="Calibri" panose="020F0502020204030204" pitchFamily="34" charset="0"/>
                <a:cs typeface="Arial" panose="020B0604020202020204" pitchFamily="34" charset="0"/>
              </a:rPr>
              <a:t>1</a:t>
            </a:r>
            <a:endParaRPr lang="en-US" sz="2664" dirty="0">
              <a:latin typeface="Arial" panose="020B0604020202020204" pitchFamily="34" charset="0"/>
              <a:ea typeface="Calibri" panose="020F0502020204030204" pitchFamily="34" charset="0"/>
              <a:cs typeface="Arial" panose="020B0604020202020204" pitchFamily="34" charset="0"/>
            </a:endParaRPr>
          </a:p>
          <a:p>
            <a:pPr algn="ctr">
              <a:spcAft>
                <a:spcPts val="496"/>
              </a:spcAft>
            </a:pPr>
            <a:r>
              <a:rPr lang="en-US" sz="2664" dirty="0">
                <a:latin typeface="Arial" panose="020B0604020202020204" pitchFamily="34" charset="0"/>
                <a:ea typeface="Calibri" panose="020F0502020204030204" pitchFamily="34" charset="0"/>
                <a:cs typeface="Arial" panose="020B0604020202020204" pitchFamily="34" charset="0"/>
              </a:rPr>
              <a:t>Centers for </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Translational and </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Systems Immunology, Benaroya Research Institute, Seattle WA; </a:t>
            </a:r>
          </a:p>
          <a:p>
            <a:pPr algn="ctr">
              <a:spcAft>
                <a:spcPts val="496"/>
              </a:spcAft>
            </a:pPr>
            <a:r>
              <a:rPr lang="en-US" sz="2664" baseline="30000" dirty="0">
                <a:latin typeface="Arial" panose="020B0604020202020204" pitchFamily="34" charset="0"/>
                <a:ea typeface="Calibri" panose="020F0502020204030204" pitchFamily="34" charset="0"/>
                <a:cs typeface="Arial" panose="020B0604020202020204" pitchFamily="34" charset="0"/>
              </a:rPr>
              <a:t>3</a:t>
            </a:r>
            <a:r>
              <a:rPr lang="en-US" sz="2664" dirty="0">
                <a:latin typeface="Arial" panose="020B0604020202020204" pitchFamily="34" charset="0"/>
                <a:ea typeface="Calibri" panose="020F0502020204030204" pitchFamily="34" charset="0"/>
                <a:cs typeface="Arial" panose="020B0604020202020204" pitchFamily="34" charset="0"/>
              </a:rPr>
              <a:t>Seattle</a:t>
            </a:r>
            <a:r>
              <a:rPr lang="en-US" sz="2664" baseline="30000" dirty="0">
                <a:latin typeface="Arial" panose="020B0604020202020204" pitchFamily="34" charset="0"/>
                <a:ea typeface="Calibri" panose="020F0502020204030204" pitchFamily="34" charset="0"/>
                <a:cs typeface="Arial" panose="020B0604020202020204" pitchFamily="34" charset="0"/>
              </a:rPr>
              <a:t> </a:t>
            </a:r>
            <a:r>
              <a:rPr lang="en-US" sz="2664" dirty="0">
                <a:latin typeface="Arial" panose="020B0604020202020204" pitchFamily="34" charset="0"/>
                <a:ea typeface="Calibri" panose="020F0502020204030204" pitchFamily="34" charset="0"/>
                <a:cs typeface="Arial" panose="020B0604020202020204" pitchFamily="34" charset="0"/>
              </a:rPr>
              <a:t>Children Research Institute; *Co-1</a:t>
            </a:r>
            <a:r>
              <a:rPr lang="en-US" sz="2664" baseline="30000" dirty="0">
                <a:latin typeface="Arial" panose="020B0604020202020204" pitchFamily="34" charset="0"/>
                <a:ea typeface="Calibri" panose="020F0502020204030204" pitchFamily="34" charset="0"/>
                <a:cs typeface="Arial" panose="020B0604020202020204" pitchFamily="34" charset="0"/>
              </a:rPr>
              <a:t>st</a:t>
            </a:r>
            <a:r>
              <a:rPr lang="en-US" sz="2664" dirty="0">
                <a:latin typeface="Arial" panose="020B0604020202020204" pitchFamily="34" charset="0"/>
                <a:ea typeface="Calibri" panose="020F0502020204030204" pitchFamily="34" charset="0"/>
                <a:cs typeface="Arial" panose="020B0604020202020204" pitchFamily="34" charset="0"/>
              </a:rPr>
              <a:t> authors</a:t>
            </a:r>
          </a:p>
        </p:txBody>
      </p:sp>
      <p:pic>
        <p:nvPicPr>
          <p:cNvPr id="9" name="Picture 8" descr="A picture containing graphical user interface&#10;&#10;Description automatically generated">
            <a:extLst>
              <a:ext uri="{FF2B5EF4-FFF2-40B4-BE49-F238E27FC236}">
                <a16:creationId xmlns:a16="http://schemas.microsoft.com/office/drawing/2014/main" id="{2D4ACB3D-EBA1-DE28-D139-C41D311CF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48399" y="3115742"/>
            <a:ext cx="3584201" cy="746865"/>
          </a:xfrm>
          <a:prstGeom prst="rect">
            <a:avLst/>
          </a:prstGeom>
        </p:spPr>
      </p:pic>
      <p:cxnSp>
        <p:nvCxnSpPr>
          <p:cNvPr id="7" name="Straight Connector 6">
            <a:extLst>
              <a:ext uri="{FF2B5EF4-FFF2-40B4-BE49-F238E27FC236}">
                <a16:creationId xmlns:a16="http://schemas.microsoft.com/office/drawing/2014/main" id="{78C92CB1-7E64-2850-2DFA-F5288A9C2448}"/>
              </a:ext>
            </a:extLst>
          </p:cNvPr>
          <p:cNvCxnSpPr>
            <a:cxnSpLocks/>
          </p:cNvCxnSpPr>
          <p:nvPr/>
        </p:nvCxnSpPr>
        <p:spPr>
          <a:xfrm>
            <a:off x="653143" y="4042563"/>
            <a:ext cx="31579457" cy="0"/>
          </a:xfrm>
          <a:prstGeom prst="line">
            <a:avLst/>
          </a:prstGeom>
          <a:ln w="57150">
            <a:solidFill>
              <a:srgbClr val="08A0D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D6EEA6-5E6C-1B75-E5FC-07B824C912D4}"/>
              </a:ext>
            </a:extLst>
          </p:cNvPr>
          <p:cNvSpPr txBox="1"/>
          <p:nvPr/>
        </p:nvSpPr>
        <p:spPr>
          <a:xfrm>
            <a:off x="19304346" y="7207442"/>
            <a:ext cx="4134465" cy="409343"/>
          </a:xfrm>
          <a:prstGeom prst="rect">
            <a:avLst/>
          </a:prstGeom>
          <a:noFill/>
        </p:spPr>
        <p:txBody>
          <a:bodyPr wrap="none" rtlCol="0">
            <a:spAutoFit/>
          </a:bodyPr>
          <a:lstStyle/>
          <a:p>
            <a:r>
              <a:rPr lang="en-US" sz="2060" dirty="0">
                <a:latin typeface="Arial" panose="020B0604020202020204" pitchFamily="34" charset="0"/>
                <a:cs typeface="Arial" panose="020B0604020202020204" pitchFamily="34" charset="0"/>
              </a:rPr>
              <a:t>B. Single cell sequencing pipeline</a:t>
            </a:r>
          </a:p>
        </p:txBody>
      </p:sp>
      <p:sp>
        <p:nvSpPr>
          <p:cNvPr id="10" name="TextBox 9">
            <a:extLst>
              <a:ext uri="{FF2B5EF4-FFF2-40B4-BE49-F238E27FC236}">
                <a16:creationId xmlns:a16="http://schemas.microsoft.com/office/drawing/2014/main" id="{9BED3355-DD08-99DB-6EAC-0186010304C5}"/>
              </a:ext>
            </a:extLst>
          </p:cNvPr>
          <p:cNvSpPr txBox="1"/>
          <p:nvPr/>
        </p:nvSpPr>
        <p:spPr>
          <a:xfrm>
            <a:off x="1094504" y="4302619"/>
            <a:ext cx="16691502" cy="6373540"/>
          </a:xfrm>
          <a:prstGeom prst="rect">
            <a:avLst/>
          </a:prstGeom>
          <a:noFill/>
          <a:ln>
            <a:noFill/>
          </a:ln>
        </p:spPr>
        <p:txBody>
          <a:bodyPr wrap="square" rtlCol="0">
            <a:spAutoFit/>
          </a:bodyPr>
          <a:lstStyle/>
          <a:p>
            <a:pPr marL="232845" indent="-232845" algn="just"/>
            <a:endParaRPr lang="en-US" sz="1850" b="1" dirty="0">
              <a:latin typeface="Arial" panose="020B0604020202020204" pitchFamily="34" charset="0"/>
              <a:cs typeface="Arial" panose="020B0604020202020204" pitchFamily="34" charset="0"/>
            </a:endParaRPr>
          </a:p>
          <a:p>
            <a:pPr marL="232845" indent="-232845" algn="just"/>
            <a:r>
              <a:rPr lang="en-US" sz="1900" b="1" dirty="0">
                <a:latin typeface="Arial" panose="020B0604020202020204" pitchFamily="34" charset="0"/>
                <a:cs typeface="Arial" panose="020B0604020202020204" pitchFamily="34" charset="0"/>
              </a:rPr>
              <a:t>Objective: </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Characterize the features of islet autoreactive CD4 regulatory T cells (Tregs) in type 1 diabetes (T1D) compared to islet CD4 conventional T cells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in the context of foreign antigen-reactive T cells</a:t>
            </a:r>
          </a:p>
          <a:p>
            <a:pPr marL="232845" indent="-232845" algn="just"/>
            <a:r>
              <a:rPr lang="en-US" sz="1900" b="1" dirty="0">
                <a:latin typeface="Arial" panose="020B0604020202020204" pitchFamily="34" charset="0"/>
                <a:cs typeface="Arial" panose="020B0604020202020204" pitchFamily="34" charset="0"/>
              </a:rPr>
              <a:t>Approach:</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Peripheral whole blood from cross sectional cohorts of established T1D subjects and matched non-diabetic healthy controls carrying the high-risk class II DRB1*0401 allele.</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Isolated islet and foreign reactive CD4 Treg and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using a CD154-CD137 activation induced marker (AIM) assay by single cell sorting followed by single cell RNA-sequencing utilizing 10X Chromium 5’ GEX/TCR/FB with Illumina P4 XLEAP.</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Analyzed the transcriptomic and TCR profiles of foreign and islet reactive CD4 Tregs and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in T1D donors compared with control donors.</a:t>
            </a:r>
          </a:p>
          <a:p>
            <a:pPr marL="232845" indent="-232845" algn="just"/>
            <a:r>
              <a:rPr lang="en-US" sz="1900" b="1" dirty="0">
                <a:latin typeface="Arial" panose="020B0604020202020204" pitchFamily="34" charset="0"/>
                <a:cs typeface="Arial" panose="020B0604020202020204" pitchFamily="34" charset="0"/>
              </a:rPr>
              <a:t>Results:</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The frequency of islet autoreactive CD4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and Treg cells did not differ between T1D and control donors, however, islet autoreactive CD4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were significantly more frequent than Treg cells in T1D donors but not control subjects.</a:t>
            </a:r>
            <a:endParaRPr lang="en-US" sz="1900" dirty="0">
              <a:latin typeface="Arial" panose="020B0604020202020204" pitchFamily="34" charset="0"/>
              <a:ea typeface="Calibri" panose="020F0502020204030204" pitchFamily="34" charset="0"/>
              <a:cs typeface="Arial" panose="020B0604020202020204" pitchFamily="34" charset="0"/>
            </a:endParaRP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Islet reactive CD4 Treg cells had a Treg gene expression profile that differed from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but no differences were detected in transcript profiles of islet reactive Treg or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between T1D donors and control subjects.</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ea typeface="Calibri" panose="020F0502020204030204" pitchFamily="34" charset="0"/>
                <a:cs typeface="Arial" panose="020B0604020202020204" pitchFamily="34" charset="0"/>
              </a:rPr>
              <a:t>Islet autoreactive CD4 Treg were expanded and shared TCRs between donors; Tregs had more expanded TCR junctions per donor than </a:t>
            </a:r>
            <a:r>
              <a:rPr lang="en-US" sz="1900" dirty="0" err="1">
                <a:latin typeface="Arial" panose="020B0604020202020204" pitchFamily="34" charset="0"/>
                <a:ea typeface="Calibri" panose="020F0502020204030204" pitchFamily="34" charset="0"/>
                <a:cs typeface="Arial" panose="020B0604020202020204" pitchFamily="34" charset="0"/>
              </a:rPr>
              <a:t>Tconv</a:t>
            </a:r>
            <a:r>
              <a:rPr lang="en-US" sz="1900" dirty="0">
                <a:latin typeface="Arial" panose="020B0604020202020204" pitchFamily="34" charset="0"/>
                <a:ea typeface="Calibri" panose="020F0502020204030204" pitchFamily="34" charset="0"/>
                <a:cs typeface="Arial" panose="020B0604020202020204" pitchFamily="34" charset="0"/>
              </a:rPr>
              <a:t> cells.</a:t>
            </a:r>
          </a:p>
          <a:p>
            <a:pPr marL="187566" lvl="1" algn="just">
              <a:spcAft>
                <a:spcPts val="976"/>
              </a:spcAft>
              <a:buClr>
                <a:srgbClr val="08A0D6"/>
              </a:buClr>
              <a:buSzPct val="120000"/>
            </a:pPr>
            <a:r>
              <a:rPr lang="en-US" sz="1900" b="1" dirty="0">
                <a:latin typeface="Arial" panose="020B0604020202020204" pitchFamily="34" charset="0"/>
                <a:cs typeface="Arial" panose="020B0604020202020204" pitchFamily="34" charset="0"/>
              </a:rPr>
              <a:t>Conclusion:</a:t>
            </a:r>
          </a:p>
          <a:p>
            <a:pPr marL="420420" lvl="1" indent="-232845" algn="just">
              <a:buClr>
                <a:srgbClr val="08A0D6"/>
              </a:buClr>
              <a:buSzPct val="120000"/>
              <a:buFont typeface="Arial" panose="020B0604020202020204" pitchFamily="34" charset="0"/>
              <a:buChar char="•"/>
            </a:pPr>
            <a:r>
              <a:rPr lang="en-US" sz="1900" dirty="0">
                <a:latin typeface="Arial" panose="020B0604020202020204" pitchFamily="34" charset="0"/>
                <a:ea typeface="Calibri" panose="020F0502020204030204" pitchFamily="34" charset="0"/>
                <a:cs typeface="Arial" panose="020B0604020202020204" pitchFamily="34" charset="0"/>
              </a:rPr>
              <a:t>Islet autoreactive CD4 Tregs are less frequent than islet </a:t>
            </a:r>
            <a:r>
              <a:rPr lang="en-US" sz="1900" dirty="0" err="1">
                <a:latin typeface="Arial" panose="020B0604020202020204" pitchFamily="34" charset="0"/>
                <a:ea typeface="Calibri" panose="020F0502020204030204" pitchFamily="34" charset="0"/>
                <a:cs typeface="Arial" panose="020B0604020202020204" pitchFamily="34" charset="0"/>
              </a:rPr>
              <a:t>Tconv</a:t>
            </a:r>
            <a:r>
              <a:rPr lang="en-US" sz="1900" dirty="0">
                <a:latin typeface="Arial" panose="020B0604020202020204" pitchFamily="34" charset="0"/>
                <a:ea typeface="Calibri" panose="020F0502020204030204" pitchFamily="34" charset="0"/>
                <a:cs typeface="Arial" panose="020B0604020202020204" pitchFamily="34" charset="0"/>
              </a:rPr>
              <a:t> cells in T1D donors and are expanded consistent with antigen experience </a:t>
            </a:r>
            <a:r>
              <a:rPr lang="en-US" sz="1900" i="1" dirty="0">
                <a:latin typeface="Arial" panose="020B0604020202020204" pitchFamily="34" charset="0"/>
                <a:ea typeface="Calibri" panose="020F0502020204030204" pitchFamily="34" charset="0"/>
                <a:cs typeface="Arial" panose="020B0604020202020204" pitchFamily="34" charset="0"/>
              </a:rPr>
              <a:t>in vivo</a:t>
            </a:r>
            <a:r>
              <a:rPr lang="en-US" sz="1900" dirty="0">
                <a:latin typeface="Arial" panose="020B0604020202020204" pitchFamily="34" charset="0"/>
                <a:ea typeface="Calibri" panose="020F0502020204030204" pitchFamily="34" charset="0"/>
                <a:cs typeface="Arial" panose="020B0604020202020204" pitchFamily="34" charset="0"/>
              </a:rPr>
              <a:t>.</a:t>
            </a:r>
          </a:p>
        </p:txBody>
      </p:sp>
      <p:sp>
        <p:nvSpPr>
          <p:cNvPr id="59" name="TextBox 58">
            <a:extLst>
              <a:ext uri="{FF2B5EF4-FFF2-40B4-BE49-F238E27FC236}">
                <a16:creationId xmlns:a16="http://schemas.microsoft.com/office/drawing/2014/main" id="{9C8D023C-9196-0354-F45F-41CC4975DC85}"/>
              </a:ext>
            </a:extLst>
          </p:cNvPr>
          <p:cNvSpPr txBox="1"/>
          <p:nvPr/>
        </p:nvSpPr>
        <p:spPr>
          <a:xfrm>
            <a:off x="7921812" y="4250324"/>
            <a:ext cx="1935145"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Summary</a:t>
            </a:r>
          </a:p>
        </p:txBody>
      </p:sp>
      <p:sp>
        <p:nvSpPr>
          <p:cNvPr id="36" name="TextBox 35">
            <a:extLst>
              <a:ext uri="{FF2B5EF4-FFF2-40B4-BE49-F238E27FC236}">
                <a16:creationId xmlns:a16="http://schemas.microsoft.com/office/drawing/2014/main" id="{78FC83D5-061C-0604-1269-F90D238E0D9E}"/>
              </a:ext>
            </a:extLst>
          </p:cNvPr>
          <p:cNvSpPr txBox="1"/>
          <p:nvPr/>
        </p:nvSpPr>
        <p:spPr>
          <a:xfrm>
            <a:off x="1372240" y="17347294"/>
            <a:ext cx="7006995" cy="646331"/>
          </a:xfrm>
          <a:prstGeom prst="rect">
            <a:avLst/>
          </a:prstGeom>
          <a:noFill/>
        </p:spPr>
        <p:txBody>
          <a:bodyPr wrap="square" rtlCol="0">
            <a:spAutoFit/>
          </a:bodyPr>
          <a:lstStyle/>
          <a:p>
            <a:pPr marL="342900" indent="-342900">
              <a:buFont typeface="+mj-lt"/>
              <a:buAutoNum type="alphaUcPeriod"/>
            </a:pPr>
            <a:r>
              <a:rPr lang="en-US" sz="1800" dirty="0">
                <a:latin typeface="Arial" panose="020B0604020202020204" pitchFamily="34" charset="0"/>
                <a:cs typeface="Arial" panose="020B0604020202020204" pitchFamily="34" charset="0"/>
              </a:rPr>
              <a:t>Differentially expressed genes between islet autoreactive CD4 Tregs cells vs.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 are enriched in Treg signature genes.</a:t>
            </a:r>
          </a:p>
        </p:txBody>
      </p:sp>
      <p:sp>
        <p:nvSpPr>
          <p:cNvPr id="3" name="TextBox 2">
            <a:extLst>
              <a:ext uri="{FF2B5EF4-FFF2-40B4-BE49-F238E27FC236}">
                <a16:creationId xmlns:a16="http://schemas.microsoft.com/office/drawing/2014/main" id="{3EFCB6E6-0DDF-75F9-18CF-EEA1089A66FD}"/>
              </a:ext>
            </a:extLst>
          </p:cNvPr>
          <p:cNvSpPr txBox="1"/>
          <p:nvPr/>
        </p:nvSpPr>
        <p:spPr>
          <a:xfrm>
            <a:off x="9687319" y="17332924"/>
            <a:ext cx="6364705" cy="646331"/>
          </a:xfrm>
          <a:prstGeom prst="rect">
            <a:avLst/>
          </a:prstGeom>
          <a:noFill/>
        </p:spPr>
        <p:txBody>
          <a:bodyPr wrap="square" rtlCol="0">
            <a:spAutoFit/>
          </a:bodyPr>
          <a:lstStyle/>
          <a:p>
            <a:pPr marL="342900" indent="-342900">
              <a:buFont typeface="+mj-lt"/>
              <a:buAutoNum type="alphaUcPeriod" startAt="2"/>
            </a:pPr>
            <a:r>
              <a:rPr lang="en-US" sz="1800" dirty="0">
                <a:latin typeface="Arial" panose="020B0604020202020204" pitchFamily="34" charset="0"/>
                <a:cs typeface="Arial" panose="020B0604020202020204" pitchFamily="34" charset="0"/>
              </a:rPr>
              <a:t>Single cell RNA-seq profiles for islet autoreactive Tregs cluster separately from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 in a UMAP projection. </a:t>
            </a:r>
          </a:p>
        </p:txBody>
      </p:sp>
      <p:sp>
        <p:nvSpPr>
          <p:cNvPr id="32" name="Rectangle 31">
            <a:extLst>
              <a:ext uri="{FF2B5EF4-FFF2-40B4-BE49-F238E27FC236}">
                <a16:creationId xmlns:a16="http://schemas.microsoft.com/office/drawing/2014/main" id="{56AFCBD0-1EAE-1509-55AC-9F070CCDED5F}"/>
              </a:ext>
            </a:extLst>
          </p:cNvPr>
          <p:cNvSpPr/>
          <p:nvPr/>
        </p:nvSpPr>
        <p:spPr>
          <a:xfrm>
            <a:off x="820704" y="17000067"/>
            <a:ext cx="15790429" cy="82836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27" name="TextBox 26">
            <a:extLst>
              <a:ext uri="{FF2B5EF4-FFF2-40B4-BE49-F238E27FC236}">
                <a16:creationId xmlns:a16="http://schemas.microsoft.com/office/drawing/2014/main" id="{074CC246-8DD2-65F9-127E-6F17E8BA87E7}"/>
              </a:ext>
            </a:extLst>
          </p:cNvPr>
          <p:cNvSpPr txBox="1"/>
          <p:nvPr/>
        </p:nvSpPr>
        <p:spPr>
          <a:xfrm>
            <a:off x="1308792" y="16638422"/>
            <a:ext cx="14531424" cy="56752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2. Islet autoreactive CD4 Treg cells are enriched for Treg signature genes</a:t>
            </a:r>
          </a:p>
        </p:txBody>
      </p:sp>
      <p:sp>
        <p:nvSpPr>
          <p:cNvPr id="41" name="Rectangle 40">
            <a:extLst>
              <a:ext uri="{FF2B5EF4-FFF2-40B4-BE49-F238E27FC236}">
                <a16:creationId xmlns:a16="http://schemas.microsoft.com/office/drawing/2014/main" id="{329190B6-C1D7-191D-722C-7BE80007F034}"/>
              </a:ext>
            </a:extLst>
          </p:cNvPr>
          <p:cNvSpPr/>
          <p:nvPr/>
        </p:nvSpPr>
        <p:spPr>
          <a:xfrm>
            <a:off x="795832" y="25956811"/>
            <a:ext cx="15815301" cy="17019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0" name="Rectangle 39">
            <a:extLst>
              <a:ext uri="{FF2B5EF4-FFF2-40B4-BE49-F238E27FC236}">
                <a16:creationId xmlns:a16="http://schemas.microsoft.com/office/drawing/2014/main" id="{5D375BF7-D9F1-1E6F-9582-9B7B6D3D74BB}"/>
              </a:ext>
            </a:extLst>
          </p:cNvPr>
          <p:cNvSpPr/>
          <p:nvPr/>
        </p:nvSpPr>
        <p:spPr>
          <a:xfrm>
            <a:off x="17469042" y="33882685"/>
            <a:ext cx="14713394" cy="7214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8" name="Rectangle 47">
            <a:extLst>
              <a:ext uri="{FF2B5EF4-FFF2-40B4-BE49-F238E27FC236}">
                <a16:creationId xmlns:a16="http://schemas.microsoft.com/office/drawing/2014/main" id="{9B03768C-895E-2E88-7F46-6334D891B7FE}"/>
              </a:ext>
            </a:extLst>
          </p:cNvPr>
          <p:cNvSpPr/>
          <p:nvPr/>
        </p:nvSpPr>
        <p:spPr>
          <a:xfrm>
            <a:off x="17409173" y="19195757"/>
            <a:ext cx="14688524" cy="13954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83" name="TextBox 82">
            <a:extLst>
              <a:ext uri="{FF2B5EF4-FFF2-40B4-BE49-F238E27FC236}">
                <a16:creationId xmlns:a16="http://schemas.microsoft.com/office/drawing/2014/main" id="{C673EE53-B799-77FD-F678-362B8558F23E}"/>
              </a:ext>
            </a:extLst>
          </p:cNvPr>
          <p:cNvSpPr txBox="1"/>
          <p:nvPr/>
        </p:nvSpPr>
        <p:spPr>
          <a:xfrm>
            <a:off x="19114196" y="18791398"/>
            <a:ext cx="10683918"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4. Islet autoreactive CD4 Treg are expanded and share TCRs between donors</a:t>
            </a:r>
          </a:p>
        </p:txBody>
      </p:sp>
      <p:sp>
        <p:nvSpPr>
          <p:cNvPr id="84" name="TextBox 83">
            <a:extLst>
              <a:ext uri="{FF2B5EF4-FFF2-40B4-BE49-F238E27FC236}">
                <a16:creationId xmlns:a16="http://schemas.microsoft.com/office/drawing/2014/main" id="{8B59761C-DBBA-4AD7-9790-B4B55763E37F}"/>
              </a:ext>
            </a:extLst>
          </p:cNvPr>
          <p:cNvSpPr txBox="1"/>
          <p:nvPr/>
        </p:nvSpPr>
        <p:spPr>
          <a:xfrm>
            <a:off x="18916187" y="33472287"/>
            <a:ext cx="11464094"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5. TCR chains are shared between islet autoreactive </a:t>
            </a:r>
            <a:r>
              <a:rPr lang="en-US" sz="3000" b="1" dirty="0" err="1">
                <a:solidFill>
                  <a:srgbClr val="08A0D6"/>
                </a:solidFill>
                <a:latin typeface="Arial" panose="020B0604020202020204" pitchFamily="34" charset="0"/>
                <a:cs typeface="Arial" panose="020B0604020202020204" pitchFamily="34" charset="0"/>
              </a:rPr>
              <a:t>Tconv</a:t>
            </a:r>
            <a:r>
              <a:rPr lang="en-US" sz="3000" b="1" dirty="0">
                <a:solidFill>
                  <a:srgbClr val="08A0D6"/>
                </a:solidFill>
                <a:latin typeface="Arial" panose="020B0604020202020204" pitchFamily="34" charset="0"/>
                <a:cs typeface="Arial" panose="020B0604020202020204" pitchFamily="34" charset="0"/>
              </a:rPr>
              <a:t> and Treg cells with different phenotypes</a:t>
            </a:r>
          </a:p>
        </p:txBody>
      </p:sp>
      <p:grpSp>
        <p:nvGrpSpPr>
          <p:cNvPr id="38" name="Group 37">
            <a:extLst>
              <a:ext uri="{FF2B5EF4-FFF2-40B4-BE49-F238E27FC236}">
                <a16:creationId xmlns:a16="http://schemas.microsoft.com/office/drawing/2014/main" id="{EA2E2A46-25AA-E3A8-C9C5-DCDFCC786623}"/>
              </a:ext>
            </a:extLst>
          </p:cNvPr>
          <p:cNvGrpSpPr/>
          <p:nvPr/>
        </p:nvGrpSpPr>
        <p:grpSpPr>
          <a:xfrm>
            <a:off x="16947815" y="41394482"/>
            <a:ext cx="15436431" cy="2197340"/>
            <a:chOff x="1331609" y="41349653"/>
            <a:chExt cx="15436431" cy="2197340"/>
          </a:xfrm>
        </p:grpSpPr>
        <p:sp>
          <p:nvSpPr>
            <p:cNvPr id="53" name="TextBox 52">
              <a:extLst>
                <a:ext uri="{FF2B5EF4-FFF2-40B4-BE49-F238E27FC236}">
                  <a16:creationId xmlns:a16="http://schemas.microsoft.com/office/drawing/2014/main" id="{3672B5B9-B255-FBE0-3225-0E9FA4D6E78C}"/>
                </a:ext>
              </a:extLst>
            </p:cNvPr>
            <p:cNvSpPr txBox="1"/>
            <p:nvPr/>
          </p:nvSpPr>
          <p:spPr>
            <a:xfrm>
              <a:off x="1331609" y="41349653"/>
              <a:ext cx="3932487" cy="594650"/>
            </a:xfrm>
            <a:prstGeom prst="rect">
              <a:avLst/>
            </a:prstGeom>
            <a:noFill/>
          </p:spPr>
          <p:txBody>
            <a:bodyPr wrap="none" rtlCol="0">
              <a:spAutoFit/>
            </a:bodyPr>
            <a:lstStyle/>
            <a:p>
              <a:r>
                <a:rPr lang="en-US" sz="3264" u="sng" dirty="0">
                  <a:latin typeface="Arial" panose="020B0604020202020204" pitchFamily="34" charset="0"/>
                  <a:cs typeface="Arial" panose="020B0604020202020204" pitchFamily="34" charset="0"/>
                </a:rPr>
                <a:t>Acknowledgements:</a:t>
              </a:r>
            </a:p>
          </p:txBody>
        </p:sp>
        <p:grpSp>
          <p:nvGrpSpPr>
            <p:cNvPr id="250" name="Group 249">
              <a:extLst>
                <a:ext uri="{FF2B5EF4-FFF2-40B4-BE49-F238E27FC236}">
                  <a16:creationId xmlns:a16="http://schemas.microsoft.com/office/drawing/2014/main" id="{391EDA41-FD91-9B11-424E-22F4C41FF675}"/>
                </a:ext>
              </a:extLst>
            </p:cNvPr>
            <p:cNvGrpSpPr/>
            <p:nvPr/>
          </p:nvGrpSpPr>
          <p:grpSpPr>
            <a:xfrm>
              <a:off x="5701854" y="41565667"/>
              <a:ext cx="5416996" cy="1962735"/>
              <a:chOff x="5701854" y="41699017"/>
              <a:chExt cx="5416996" cy="1962735"/>
            </a:xfrm>
          </p:grpSpPr>
          <p:sp>
            <p:nvSpPr>
              <p:cNvPr id="55" name="TextBox 54">
                <a:extLst>
                  <a:ext uri="{FF2B5EF4-FFF2-40B4-BE49-F238E27FC236}">
                    <a16:creationId xmlns:a16="http://schemas.microsoft.com/office/drawing/2014/main" id="{A873BBDB-28A5-338E-EE6F-C441D5A530DC}"/>
                  </a:ext>
                </a:extLst>
              </p:cNvPr>
              <p:cNvSpPr txBox="1"/>
              <p:nvPr/>
            </p:nvSpPr>
            <p:spPr>
              <a:xfrm>
                <a:off x="6069195" y="41699017"/>
                <a:ext cx="452200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Center for Interventional Immunology </a:t>
                </a:r>
              </a:p>
            </p:txBody>
          </p:sp>
          <p:sp>
            <p:nvSpPr>
              <p:cNvPr id="56" name="TextBox 55">
                <a:extLst>
                  <a:ext uri="{FF2B5EF4-FFF2-40B4-BE49-F238E27FC236}">
                    <a16:creationId xmlns:a16="http://schemas.microsoft.com/office/drawing/2014/main" id="{6CFAD363-7776-D0F9-25F9-177D858BEC3A}"/>
                  </a:ext>
                </a:extLst>
              </p:cNvPr>
              <p:cNvSpPr txBox="1"/>
              <p:nvPr/>
            </p:nvSpPr>
            <p:spPr>
              <a:xfrm>
                <a:off x="5701854" y="42516823"/>
                <a:ext cx="5416996" cy="1144929"/>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 Varner | Heather White | Jodie Stroud | David Lee | Kassidy Benoscek  Sandra Lord MD | Cate Speake PhD</a:t>
                </a:r>
              </a:p>
            </p:txBody>
          </p:sp>
          <p:cxnSp>
            <p:nvCxnSpPr>
              <p:cNvPr id="50" name="Straight Connector 49">
                <a:extLst>
                  <a:ext uri="{FF2B5EF4-FFF2-40B4-BE49-F238E27FC236}">
                    <a16:creationId xmlns:a16="http://schemas.microsoft.com/office/drawing/2014/main" id="{DBF7B762-B06A-3DA9-36CE-135C7C527105}"/>
                  </a:ext>
                </a:extLst>
              </p:cNvPr>
              <p:cNvCxnSpPr>
                <a:cxnSpLocks/>
              </p:cNvCxnSpPr>
              <p:nvPr/>
            </p:nvCxnSpPr>
            <p:spPr>
              <a:xfrm>
                <a:off x="6043379"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80737003-ED7C-24FE-C7DE-C0EA53013B59}"/>
                </a:ext>
              </a:extLst>
            </p:cNvPr>
            <p:cNvGrpSpPr/>
            <p:nvPr/>
          </p:nvGrpSpPr>
          <p:grpSpPr>
            <a:xfrm>
              <a:off x="11137896" y="41565667"/>
              <a:ext cx="5630144" cy="1611870"/>
              <a:chOff x="11366496" y="41699017"/>
              <a:chExt cx="5630144" cy="1611870"/>
            </a:xfrm>
          </p:grpSpPr>
          <p:sp>
            <p:nvSpPr>
              <p:cNvPr id="49" name="TextBox 48">
                <a:extLst>
                  <a:ext uri="{FF2B5EF4-FFF2-40B4-BE49-F238E27FC236}">
                    <a16:creationId xmlns:a16="http://schemas.microsoft.com/office/drawing/2014/main" id="{FEC4C91D-DBBB-CAB7-8F6B-8643E352E2BF}"/>
                  </a:ext>
                </a:extLst>
              </p:cNvPr>
              <p:cNvSpPr txBox="1"/>
              <p:nvPr/>
            </p:nvSpPr>
            <p:spPr>
              <a:xfrm>
                <a:off x="11552933" y="41699017"/>
                <a:ext cx="528180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Genomics Core Laboratory</a:t>
                </a:r>
              </a:p>
              <a:p>
                <a:pPr algn="ctr"/>
                <a:r>
                  <a:rPr lang="en-US" sz="2400" dirty="0">
                    <a:latin typeface="Arial" panose="020B0604020202020204" pitchFamily="34" charset="0"/>
                    <a:cs typeface="Arial" panose="020B0604020202020204" pitchFamily="34" charset="0"/>
                  </a:rPr>
                  <a:t>Center for Systems Immunology</a:t>
                </a:r>
              </a:p>
            </p:txBody>
          </p:sp>
          <p:sp>
            <p:nvSpPr>
              <p:cNvPr id="75" name="TextBox 74">
                <a:extLst>
                  <a:ext uri="{FF2B5EF4-FFF2-40B4-BE49-F238E27FC236}">
                    <a16:creationId xmlns:a16="http://schemas.microsoft.com/office/drawing/2014/main" id="{2B60E22F-CBF1-F354-4C28-3040B0DD88F8}"/>
                  </a:ext>
                </a:extLst>
              </p:cNvPr>
              <p:cNvSpPr txBox="1"/>
              <p:nvPr/>
            </p:nvSpPr>
            <p:spPr>
              <a:xfrm>
                <a:off x="11366496" y="42516823"/>
                <a:ext cx="5630144" cy="794064"/>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Kimberly O’Brien | Quynh-Anh Nguyen Jeffry </a:t>
                </a:r>
                <a:r>
                  <a:rPr lang="en-US" sz="2280" dirty="0" err="1">
                    <a:latin typeface="Arial" panose="020B0604020202020204" pitchFamily="34" charset="0"/>
                    <a:cs typeface="Arial" panose="020B0604020202020204" pitchFamily="34" charset="0"/>
                  </a:rPr>
                  <a:t>Yaplee</a:t>
                </a:r>
                <a:r>
                  <a:rPr lang="en-US" sz="2280" dirty="0">
                    <a:latin typeface="Arial" panose="020B0604020202020204" pitchFamily="34" charset="0"/>
                    <a:cs typeface="Arial" panose="020B0604020202020204" pitchFamily="34" charset="0"/>
                  </a:rPr>
                  <a:t> | Vivian Gersuk PhD</a:t>
                </a:r>
              </a:p>
            </p:txBody>
          </p:sp>
          <p:cxnSp>
            <p:nvCxnSpPr>
              <p:cNvPr id="76" name="Straight Connector 75">
                <a:extLst>
                  <a:ext uri="{FF2B5EF4-FFF2-40B4-BE49-F238E27FC236}">
                    <a16:creationId xmlns:a16="http://schemas.microsoft.com/office/drawing/2014/main" id="{796904A3-3A73-6375-FCB1-59A266881F11}"/>
                  </a:ext>
                </a:extLst>
              </p:cNvPr>
              <p:cNvCxnSpPr>
                <a:cxnSpLocks/>
              </p:cNvCxnSpPr>
              <p:nvPr/>
            </p:nvCxnSpPr>
            <p:spPr>
              <a:xfrm>
                <a:off x="11935481"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a16="http://schemas.microsoft.com/office/drawing/2014/main" id="{E8759EDF-DB25-F99E-0948-B0FE68B5A151}"/>
                </a:ext>
              </a:extLst>
            </p:cNvPr>
            <p:cNvPicPr>
              <a:picLocks noChangeAspect="1"/>
            </p:cNvPicPr>
            <p:nvPr/>
          </p:nvPicPr>
          <p:blipFill>
            <a:blip r:embed="rId6"/>
            <a:stretch>
              <a:fillRect/>
            </a:stretch>
          </p:blipFill>
          <p:spPr>
            <a:xfrm>
              <a:off x="1614274" y="42068349"/>
              <a:ext cx="3229671" cy="1478644"/>
            </a:xfrm>
            <a:prstGeom prst="rect">
              <a:avLst/>
            </a:prstGeom>
          </p:spPr>
        </p:pic>
      </p:grpSp>
      <p:pic>
        <p:nvPicPr>
          <p:cNvPr id="94" name="Picture 93">
            <a:extLst>
              <a:ext uri="{FF2B5EF4-FFF2-40B4-BE49-F238E27FC236}">
                <a16:creationId xmlns:a16="http://schemas.microsoft.com/office/drawing/2014/main" id="{BB353FF8-A6D4-E7AF-88D1-9AA467307040}"/>
              </a:ext>
            </a:extLst>
          </p:cNvPr>
          <p:cNvPicPr>
            <a:picLocks noChangeAspect="1"/>
          </p:cNvPicPr>
          <p:nvPr/>
        </p:nvPicPr>
        <p:blipFill>
          <a:blip r:embed="rId7"/>
          <a:stretch>
            <a:fillRect/>
          </a:stretch>
        </p:blipFill>
        <p:spPr>
          <a:xfrm>
            <a:off x="1063775" y="2572521"/>
            <a:ext cx="2539093" cy="1322614"/>
          </a:xfrm>
          <a:prstGeom prst="rect">
            <a:avLst/>
          </a:prstGeom>
        </p:spPr>
      </p:pic>
      <p:sp>
        <p:nvSpPr>
          <p:cNvPr id="21" name="Rectangle 20">
            <a:extLst>
              <a:ext uri="{FF2B5EF4-FFF2-40B4-BE49-F238E27FC236}">
                <a16:creationId xmlns:a16="http://schemas.microsoft.com/office/drawing/2014/main" id="{B4862DCF-662E-CF9A-9F54-8821E70C7DC2}"/>
              </a:ext>
            </a:extLst>
          </p:cNvPr>
          <p:cNvSpPr/>
          <p:nvPr/>
        </p:nvSpPr>
        <p:spPr>
          <a:xfrm>
            <a:off x="18697198" y="4526166"/>
            <a:ext cx="13232189" cy="13937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11" name="TextBox 10">
            <a:extLst>
              <a:ext uri="{FF2B5EF4-FFF2-40B4-BE49-F238E27FC236}">
                <a16:creationId xmlns:a16="http://schemas.microsoft.com/office/drawing/2014/main" id="{162D93C6-3A51-BA73-2383-0EB610F94F77}"/>
              </a:ext>
            </a:extLst>
          </p:cNvPr>
          <p:cNvSpPr txBox="1"/>
          <p:nvPr/>
        </p:nvSpPr>
        <p:spPr>
          <a:xfrm>
            <a:off x="23988878" y="4316376"/>
            <a:ext cx="1980029"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Approach</a:t>
            </a:r>
          </a:p>
        </p:txBody>
      </p:sp>
      <p:sp>
        <p:nvSpPr>
          <p:cNvPr id="4" name="TextBox 3">
            <a:extLst>
              <a:ext uri="{FF2B5EF4-FFF2-40B4-BE49-F238E27FC236}">
                <a16:creationId xmlns:a16="http://schemas.microsoft.com/office/drawing/2014/main" id="{DAEA41D8-F6C1-E0AC-21F8-A4E78F708142}"/>
              </a:ext>
            </a:extLst>
          </p:cNvPr>
          <p:cNvSpPr txBox="1"/>
          <p:nvPr/>
        </p:nvSpPr>
        <p:spPr>
          <a:xfrm>
            <a:off x="19304346" y="4785933"/>
            <a:ext cx="4671826" cy="40870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 Study donors</a:t>
            </a:r>
          </a:p>
        </p:txBody>
      </p:sp>
      <p:graphicFrame>
        <p:nvGraphicFramePr>
          <p:cNvPr id="8" name="Table 7">
            <a:extLst>
              <a:ext uri="{FF2B5EF4-FFF2-40B4-BE49-F238E27FC236}">
                <a16:creationId xmlns:a16="http://schemas.microsoft.com/office/drawing/2014/main" id="{0B32361B-7424-66ED-7CEB-0071501CA2F0}"/>
              </a:ext>
            </a:extLst>
          </p:cNvPr>
          <p:cNvGraphicFramePr>
            <a:graphicFrameLocks noGrp="1"/>
          </p:cNvGraphicFramePr>
          <p:nvPr/>
        </p:nvGraphicFramePr>
        <p:xfrm>
          <a:off x="19529873" y="5311714"/>
          <a:ext cx="9296689" cy="1482152"/>
        </p:xfrm>
        <a:graphic>
          <a:graphicData uri="http://schemas.openxmlformats.org/drawingml/2006/table">
            <a:tbl>
              <a:tblPr/>
              <a:tblGrid>
                <a:gridCol w="1197466">
                  <a:extLst>
                    <a:ext uri="{9D8B030D-6E8A-4147-A177-3AD203B41FA5}">
                      <a16:colId xmlns:a16="http://schemas.microsoft.com/office/drawing/2014/main" val="1650152119"/>
                    </a:ext>
                  </a:extLst>
                </a:gridCol>
                <a:gridCol w="1524047">
                  <a:extLst>
                    <a:ext uri="{9D8B030D-6E8A-4147-A177-3AD203B41FA5}">
                      <a16:colId xmlns:a16="http://schemas.microsoft.com/office/drawing/2014/main" val="2495227732"/>
                    </a:ext>
                  </a:extLst>
                </a:gridCol>
                <a:gridCol w="1045061">
                  <a:extLst>
                    <a:ext uri="{9D8B030D-6E8A-4147-A177-3AD203B41FA5}">
                      <a16:colId xmlns:a16="http://schemas.microsoft.com/office/drawing/2014/main" val="2323415116"/>
                    </a:ext>
                  </a:extLst>
                </a:gridCol>
                <a:gridCol w="2111894">
                  <a:extLst>
                    <a:ext uri="{9D8B030D-6E8A-4147-A177-3AD203B41FA5}">
                      <a16:colId xmlns:a16="http://schemas.microsoft.com/office/drawing/2014/main" val="1730493210"/>
                    </a:ext>
                  </a:extLst>
                </a:gridCol>
                <a:gridCol w="1872401">
                  <a:extLst>
                    <a:ext uri="{9D8B030D-6E8A-4147-A177-3AD203B41FA5}">
                      <a16:colId xmlns:a16="http://schemas.microsoft.com/office/drawing/2014/main" val="2055926443"/>
                    </a:ext>
                  </a:extLst>
                </a:gridCol>
                <a:gridCol w="1545820">
                  <a:extLst>
                    <a:ext uri="{9D8B030D-6E8A-4147-A177-3AD203B41FA5}">
                      <a16:colId xmlns:a16="http://schemas.microsoft.com/office/drawing/2014/main" val="2446141458"/>
                    </a:ext>
                  </a:extLst>
                </a:gridCol>
              </a:tblGrid>
              <a:tr h="671427">
                <a:tc>
                  <a:txBody>
                    <a:bodyPr/>
                    <a:lstStyle/>
                    <a:p>
                      <a:pPr algn="ctr" fontAlgn="ctr"/>
                      <a:r>
                        <a:rPr lang="en-US" sz="1800" b="0" i="0" u="none" strike="noStrike">
                          <a:solidFill>
                            <a:srgbClr val="000000"/>
                          </a:solidFill>
                          <a:effectLst/>
                          <a:latin typeface="Arial" panose="020B0604020202020204" pitchFamily="34" charset="0"/>
                        </a:rPr>
                        <a:t>Group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a:solidFill>
                            <a:srgbClr val="000000"/>
                          </a:solidFill>
                          <a:effectLst/>
                          <a:latin typeface="Arial" panose="020B0604020202020204" pitchFamily="34" charset="0"/>
                        </a:rPr>
                        <a:t>No. subjects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M:F</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Age       </a:t>
                      </a:r>
                    </a:p>
                    <a:p>
                      <a:pPr algn="ctr" fontAlgn="ctr"/>
                      <a:r>
                        <a:rPr lang="en-US" sz="1800" b="0" i="0" u="none" strike="noStrike" dirty="0">
                          <a:solidFill>
                            <a:srgbClr val="000000"/>
                          </a:solidFill>
                          <a:effectLst/>
                          <a:latin typeface="Arial" panose="020B0604020202020204" pitchFamily="34" charset="0"/>
                        </a:rPr>
                        <a:t>(median,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a:solidFill>
                            <a:srgbClr val="000000"/>
                          </a:solidFill>
                          <a:effectLst/>
                          <a:latin typeface="Arial" panose="020B0604020202020204" pitchFamily="34" charset="0"/>
                        </a:rPr>
                        <a:t>Disease duration (median,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HLA class II</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extLst>
                  <a:ext uri="{0D108BD9-81ED-4DB2-BD59-A6C34878D82A}">
                    <a16:rowId xmlns:a16="http://schemas.microsoft.com/office/drawing/2014/main" val="2030809317"/>
                  </a:ext>
                </a:extLst>
              </a:tr>
              <a:tr h="470413">
                <a:tc>
                  <a:txBody>
                    <a:bodyPr/>
                    <a:lstStyle/>
                    <a:p>
                      <a:pPr algn="ctr" fontAlgn="b"/>
                      <a:r>
                        <a:rPr lang="en-US" sz="1800" b="0" i="0" u="none" strike="noStrike" dirty="0">
                          <a:solidFill>
                            <a:srgbClr val="000000"/>
                          </a:solidFill>
                          <a:effectLst/>
                          <a:latin typeface="Arial" panose="020B0604020202020204" pitchFamily="34" charset="0"/>
                        </a:rPr>
                        <a:t>T1D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x : 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xx y (xx-xx)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 xx y (xx-xx)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64171216"/>
                  </a:ext>
                </a:extLst>
              </a:tr>
              <a:tr h="340312">
                <a:tc>
                  <a:txBody>
                    <a:bodyPr/>
                    <a:lstStyle/>
                    <a:p>
                      <a:pPr algn="ctr" fontAlgn="b"/>
                      <a:r>
                        <a:rPr lang="en-US" sz="1800" b="0" i="0" u="none" strike="noStrike" dirty="0">
                          <a:solidFill>
                            <a:srgbClr val="000000"/>
                          </a:solidFill>
                          <a:effectLst/>
                          <a:latin typeface="Arial" panose="020B0604020202020204" pitchFamily="34" charset="0"/>
                        </a:rPr>
                        <a:t>Control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x : 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xx y (xx-xx)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599261"/>
                  </a:ext>
                </a:extLst>
              </a:tr>
            </a:tbl>
          </a:graphicData>
        </a:graphic>
      </p:graphicFrame>
      <p:grpSp>
        <p:nvGrpSpPr>
          <p:cNvPr id="297" name="Group 296">
            <a:extLst>
              <a:ext uri="{FF2B5EF4-FFF2-40B4-BE49-F238E27FC236}">
                <a16:creationId xmlns:a16="http://schemas.microsoft.com/office/drawing/2014/main" id="{494E3132-3328-486F-C8DD-DF876879D448}"/>
              </a:ext>
            </a:extLst>
          </p:cNvPr>
          <p:cNvGrpSpPr/>
          <p:nvPr/>
        </p:nvGrpSpPr>
        <p:grpSpPr>
          <a:xfrm>
            <a:off x="820704" y="10987284"/>
            <a:ext cx="17239103" cy="5408332"/>
            <a:chOff x="820704" y="10939158"/>
            <a:chExt cx="17239103" cy="5408332"/>
          </a:xfrm>
        </p:grpSpPr>
        <p:sp>
          <p:nvSpPr>
            <p:cNvPr id="29" name="TextBox 28">
              <a:extLst>
                <a:ext uri="{FF2B5EF4-FFF2-40B4-BE49-F238E27FC236}">
                  <a16:creationId xmlns:a16="http://schemas.microsoft.com/office/drawing/2014/main" id="{D5171AE8-5F89-3821-46C9-D08847F72EAA}"/>
                </a:ext>
              </a:extLst>
            </p:cNvPr>
            <p:cNvSpPr txBox="1"/>
            <p:nvPr/>
          </p:nvSpPr>
          <p:spPr>
            <a:xfrm>
              <a:off x="1479442" y="11669511"/>
              <a:ext cx="7569308" cy="646331"/>
            </a:xfrm>
            <a:prstGeom prst="rect">
              <a:avLst/>
            </a:prstGeom>
            <a:noFill/>
          </p:spPr>
          <p:txBody>
            <a:bodyPr wrap="square" rtlCol="0">
              <a:spAutoFit/>
            </a:bodyPr>
            <a:lstStyle/>
            <a:p>
              <a:pPr marL="372550" indent="-372550">
                <a:buFont typeface="+mj-lt"/>
                <a:buAutoNum type="alphaUcPeriod"/>
              </a:pPr>
              <a:r>
                <a:rPr lang="en-US" sz="1800" dirty="0">
                  <a:latin typeface="Arial" panose="020B0604020202020204" pitchFamily="34" charset="0"/>
                  <a:cs typeface="Arial" panose="020B0604020202020204" pitchFamily="34" charset="0"/>
                </a:rPr>
                <a:t> The frequency of 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does not differ between healthy controls and T1D donors.</a:t>
              </a:r>
            </a:p>
          </p:txBody>
        </p:sp>
        <p:sp>
          <p:nvSpPr>
            <p:cNvPr id="68" name="Title 4">
              <a:extLst>
                <a:ext uri="{FF2B5EF4-FFF2-40B4-BE49-F238E27FC236}">
                  <a16:creationId xmlns:a16="http://schemas.microsoft.com/office/drawing/2014/main" id="{47472B6B-908C-8C21-BC9B-A6CBA465D85A}"/>
                </a:ext>
              </a:extLst>
            </p:cNvPr>
            <p:cNvSpPr txBox="1">
              <a:spLocks/>
            </p:cNvSpPr>
            <p:nvPr/>
          </p:nvSpPr>
          <p:spPr>
            <a:xfrm>
              <a:off x="10213077" y="11517111"/>
              <a:ext cx="7604714" cy="934790"/>
            </a:xfrm>
            <a:prstGeom prst="rect">
              <a:avLst/>
            </a:prstGeom>
          </p:spPr>
          <p:txBody>
            <a:bodyPr vert="horz" lIns="74544" tIns="37272" rIns="74544" bIns="37272"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72550" indent="-372550" algn="l">
                <a:lnSpc>
                  <a:spcPct val="100000"/>
                </a:lnSpc>
                <a:buFont typeface="+mj-lt"/>
                <a:buAutoNum type="alphaUcPeriod" startAt="2"/>
              </a:pPr>
              <a:r>
                <a:rPr lang="en-US" sz="1800" dirty="0">
                  <a:latin typeface="Arial" panose="020B0604020202020204" pitchFamily="34" charset="0"/>
                  <a:cs typeface="Arial" panose="020B0604020202020204" pitchFamily="34" charset="0"/>
                </a:rPr>
                <a:t>The frequency of islet autoreactive T conventional cells is significantly higher than regulatory T cells in T1D donors but not controls and not for foreign ag reactive T cells.</a:t>
              </a:r>
            </a:p>
          </p:txBody>
        </p:sp>
        <p:sp>
          <p:nvSpPr>
            <p:cNvPr id="70" name="Rectangle 69">
              <a:extLst>
                <a:ext uri="{FF2B5EF4-FFF2-40B4-BE49-F238E27FC236}">
                  <a16:creationId xmlns:a16="http://schemas.microsoft.com/office/drawing/2014/main" id="{94E334C8-347E-F297-9A52-CFCFA88A7D2D}"/>
                </a:ext>
              </a:extLst>
            </p:cNvPr>
            <p:cNvSpPr/>
            <p:nvPr/>
          </p:nvSpPr>
          <p:spPr>
            <a:xfrm>
              <a:off x="820704" y="11236012"/>
              <a:ext cx="17239103" cy="51036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dirty="0"/>
            </a:p>
          </p:txBody>
        </p:sp>
        <p:sp>
          <p:nvSpPr>
            <p:cNvPr id="26" name="TextBox 25">
              <a:extLst>
                <a:ext uri="{FF2B5EF4-FFF2-40B4-BE49-F238E27FC236}">
                  <a16:creationId xmlns:a16="http://schemas.microsoft.com/office/drawing/2014/main" id="{0025A1C3-5035-135A-05CB-827FD94FEA68}"/>
                </a:ext>
              </a:extLst>
            </p:cNvPr>
            <p:cNvSpPr txBox="1"/>
            <p:nvPr/>
          </p:nvSpPr>
          <p:spPr>
            <a:xfrm>
              <a:off x="2228694" y="10939158"/>
              <a:ext cx="13740895"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1. Islet autoreactive CD4 </a:t>
              </a:r>
              <a:r>
                <a:rPr lang="en-US" sz="3000" b="1" dirty="0" err="1">
                  <a:solidFill>
                    <a:srgbClr val="08A0D6"/>
                  </a:solidFill>
                  <a:latin typeface="Arial" panose="020B0604020202020204" pitchFamily="34" charset="0"/>
                  <a:cs typeface="Arial" panose="020B0604020202020204" pitchFamily="34" charset="0"/>
                </a:rPr>
                <a:t>Tconv</a:t>
              </a:r>
              <a:r>
                <a:rPr lang="en-US" sz="3000" b="1" dirty="0">
                  <a:solidFill>
                    <a:srgbClr val="08A0D6"/>
                  </a:solidFill>
                  <a:latin typeface="Arial" panose="020B0604020202020204" pitchFamily="34" charset="0"/>
                  <a:cs typeface="Arial" panose="020B0604020202020204" pitchFamily="34" charset="0"/>
                </a:rPr>
                <a:t> cells are more frequent than Tregs in T1D </a:t>
              </a:r>
            </a:p>
          </p:txBody>
        </p:sp>
        <p:grpSp>
          <p:nvGrpSpPr>
            <p:cNvPr id="295" name="Group 294">
              <a:extLst>
                <a:ext uri="{FF2B5EF4-FFF2-40B4-BE49-F238E27FC236}">
                  <a16:creationId xmlns:a16="http://schemas.microsoft.com/office/drawing/2014/main" id="{A2C6BC79-40EB-AA60-0D7A-1C4680DFA93B}"/>
                </a:ext>
              </a:extLst>
            </p:cNvPr>
            <p:cNvGrpSpPr/>
            <p:nvPr/>
          </p:nvGrpSpPr>
          <p:grpSpPr>
            <a:xfrm>
              <a:off x="989013" y="12686715"/>
              <a:ext cx="8812212" cy="3660775"/>
              <a:chOff x="989013" y="12590463"/>
              <a:chExt cx="8812212" cy="3660775"/>
            </a:xfrm>
          </p:grpSpPr>
          <p:graphicFrame>
            <p:nvGraphicFramePr>
              <p:cNvPr id="14" name="Object 13">
                <a:extLst>
                  <a:ext uri="{FF2B5EF4-FFF2-40B4-BE49-F238E27FC236}">
                    <a16:creationId xmlns:a16="http://schemas.microsoft.com/office/drawing/2014/main" id="{3F8E827B-9A43-A776-D3FC-EA5CC172A993}"/>
                  </a:ext>
                </a:extLst>
              </p:cNvPr>
              <p:cNvGraphicFramePr>
                <a:graphicFrameLocks noChangeAspect="1"/>
              </p:cNvGraphicFramePr>
              <p:nvPr/>
            </p:nvGraphicFramePr>
            <p:xfrm>
              <a:off x="5376863" y="12609513"/>
              <a:ext cx="4424362" cy="3209925"/>
            </p:xfrm>
            <a:graphic>
              <a:graphicData uri="http://schemas.openxmlformats.org/presentationml/2006/ole">
                <mc:AlternateContent xmlns:mc="http://schemas.openxmlformats.org/markup-compatibility/2006">
                  <mc:Choice xmlns:v="urn:schemas-microsoft-com:vml" Requires="v">
                    <p:oleObj name="Prism 9" r:id="rId8" imgW="3970136" imgH="2779309" progId="Prism9.Document">
                      <p:embed/>
                    </p:oleObj>
                  </mc:Choice>
                  <mc:Fallback>
                    <p:oleObj name="Prism 9" r:id="rId8" imgW="3970136" imgH="2779309" progId="Prism9.Document">
                      <p:embed/>
                      <p:pic>
                        <p:nvPicPr>
                          <p:cNvPr id="14" name="Object 13">
                            <a:extLst>
                              <a:ext uri="{FF2B5EF4-FFF2-40B4-BE49-F238E27FC236}">
                                <a16:creationId xmlns:a16="http://schemas.microsoft.com/office/drawing/2014/main" id="{2414555C-046F-93B3-06E0-6D2FB06614BD}"/>
                              </a:ext>
                            </a:extLst>
                          </p:cNvPr>
                          <p:cNvPicPr/>
                          <p:nvPr/>
                        </p:nvPicPr>
                        <p:blipFill>
                          <a:blip r:embed="rId9"/>
                          <a:stretch>
                            <a:fillRect/>
                          </a:stretch>
                        </p:blipFill>
                        <p:spPr>
                          <a:xfrm>
                            <a:off x="5376863" y="12609513"/>
                            <a:ext cx="4424362" cy="320992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76DDA70-6270-DFA7-271F-D148F934D2ED}"/>
                  </a:ext>
                </a:extLst>
              </p:cNvPr>
              <p:cNvGraphicFramePr>
                <a:graphicFrameLocks noChangeAspect="1"/>
              </p:cNvGraphicFramePr>
              <p:nvPr/>
            </p:nvGraphicFramePr>
            <p:xfrm>
              <a:off x="989013" y="12590463"/>
              <a:ext cx="4371975" cy="3660775"/>
            </p:xfrm>
            <a:graphic>
              <a:graphicData uri="http://schemas.openxmlformats.org/presentationml/2006/ole">
                <mc:AlternateContent xmlns:mc="http://schemas.openxmlformats.org/markup-compatibility/2006">
                  <mc:Choice xmlns:v="urn:schemas-microsoft-com:vml" Requires="v">
                    <p:oleObj name="Prism 9" r:id="rId10" imgW="3933402" imgH="3214015" progId="Prism9.Document">
                      <p:embed/>
                    </p:oleObj>
                  </mc:Choice>
                  <mc:Fallback>
                    <p:oleObj name="Prism 9" r:id="rId10" imgW="3933402" imgH="3214015" progId="Prism9.Document">
                      <p:embed/>
                      <p:pic>
                        <p:nvPicPr>
                          <p:cNvPr id="15" name="Object 14">
                            <a:extLst>
                              <a:ext uri="{FF2B5EF4-FFF2-40B4-BE49-F238E27FC236}">
                                <a16:creationId xmlns:a16="http://schemas.microsoft.com/office/drawing/2014/main" id="{34644ED6-646E-7549-43E6-9C16FD90194C}"/>
                              </a:ext>
                            </a:extLst>
                          </p:cNvPr>
                          <p:cNvPicPr/>
                          <p:nvPr/>
                        </p:nvPicPr>
                        <p:blipFill>
                          <a:blip r:embed="rId11"/>
                          <a:stretch>
                            <a:fillRect/>
                          </a:stretch>
                        </p:blipFill>
                        <p:spPr>
                          <a:xfrm>
                            <a:off x="989013" y="12590463"/>
                            <a:ext cx="4371975" cy="3660775"/>
                          </a:xfrm>
                          <a:prstGeom prst="rect">
                            <a:avLst/>
                          </a:prstGeom>
                        </p:spPr>
                      </p:pic>
                    </p:oleObj>
                  </mc:Fallback>
                </mc:AlternateContent>
              </a:graphicData>
            </a:graphic>
          </p:graphicFrame>
        </p:grpSp>
        <p:grpSp>
          <p:nvGrpSpPr>
            <p:cNvPr id="296" name="Group 295">
              <a:extLst>
                <a:ext uri="{FF2B5EF4-FFF2-40B4-BE49-F238E27FC236}">
                  <a16:creationId xmlns:a16="http://schemas.microsoft.com/office/drawing/2014/main" id="{F022BF6C-3B89-1B36-57E7-A751F97D6A8B}"/>
                </a:ext>
              </a:extLst>
            </p:cNvPr>
            <p:cNvGrpSpPr/>
            <p:nvPr/>
          </p:nvGrpSpPr>
          <p:grpSpPr>
            <a:xfrm>
              <a:off x="10355263" y="12654965"/>
              <a:ext cx="7325252" cy="3671887"/>
              <a:chOff x="10355263" y="12558713"/>
              <a:chExt cx="7325252" cy="3671887"/>
            </a:xfrm>
          </p:grpSpPr>
          <p:graphicFrame>
            <p:nvGraphicFramePr>
              <p:cNvPr id="16" name="Object 15">
                <a:extLst>
                  <a:ext uri="{FF2B5EF4-FFF2-40B4-BE49-F238E27FC236}">
                    <a16:creationId xmlns:a16="http://schemas.microsoft.com/office/drawing/2014/main" id="{6B882AD5-F74B-38E3-F69E-43F9A47FBA3A}"/>
                  </a:ext>
                </a:extLst>
              </p:cNvPr>
              <p:cNvGraphicFramePr>
                <a:graphicFrameLocks noChangeAspect="1"/>
              </p:cNvGraphicFramePr>
              <p:nvPr/>
            </p:nvGraphicFramePr>
            <p:xfrm>
              <a:off x="10355263" y="12573000"/>
              <a:ext cx="3659187" cy="3657600"/>
            </p:xfrm>
            <a:graphic>
              <a:graphicData uri="http://schemas.openxmlformats.org/presentationml/2006/ole">
                <mc:AlternateContent xmlns:mc="http://schemas.openxmlformats.org/markup-compatibility/2006">
                  <mc:Choice xmlns:v="urn:schemas-microsoft-com:vml" Requires="v">
                    <p:oleObj name="Prism 9" r:id="rId12" imgW="3526449" imgH="3262635" progId="Prism9.Document">
                      <p:embed/>
                    </p:oleObj>
                  </mc:Choice>
                  <mc:Fallback>
                    <p:oleObj name="Prism 9" r:id="rId12" imgW="3526449" imgH="3262635" progId="Prism9.Document">
                      <p:embed/>
                      <p:pic>
                        <p:nvPicPr>
                          <p:cNvPr id="16" name="Object 15">
                            <a:extLst>
                              <a:ext uri="{FF2B5EF4-FFF2-40B4-BE49-F238E27FC236}">
                                <a16:creationId xmlns:a16="http://schemas.microsoft.com/office/drawing/2014/main" id="{E9472329-8578-6755-A7BF-FEEA68A21C3D}"/>
                              </a:ext>
                            </a:extLst>
                          </p:cNvPr>
                          <p:cNvPicPr/>
                          <p:nvPr/>
                        </p:nvPicPr>
                        <p:blipFill>
                          <a:blip r:embed="rId13"/>
                          <a:stretch>
                            <a:fillRect/>
                          </a:stretch>
                        </p:blipFill>
                        <p:spPr>
                          <a:xfrm>
                            <a:off x="10355263" y="12573000"/>
                            <a:ext cx="3659187" cy="36576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042623B8-862D-691D-90A3-C5743E88FCF2}"/>
                  </a:ext>
                </a:extLst>
              </p:cNvPr>
              <p:cNvGraphicFramePr>
                <a:graphicFrameLocks noChangeAspect="1"/>
              </p:cNvGraphicFramePr>
              <p:nvPr/>
            </p:nvGraphicFramePr>
            <p:xfrm>
              <a:off x="13992224" y="12558713"/>
              <a:ext cx="3688291" cy="3251200"/>
            </p:xfrm>
            <a:graphic>
              <a:graphicData uri="http://schemas.openxmlformats.org/presentationml/2006/ole">
                <mc:AlternateContent xmlns:mc="http://schemas.openxmlformats.org/markup-compatibility/2006">
                  <mc:Choice xmlns:v="urn:schemas-microsoft-com:vml" Requires="v">
                    <p:oleObj name="Prism 9" r:id="rId14" imgW="3608560" imgH="2834412" progId="Prism9.Document">
                      <p:embed/>
                    </p:oleObj>
                  </mc:Choice>
                  <mc:Fallback>
                    <p:oleObj name="Prism 9" r:id="rId14" imgW="3608560" imgH="2834412" progId="Prism9.Document">
                      <p:embed/>
                      <p:pic>
                        <p:nvPicPr>
                          <p:cNvPr id="17" name="Object 16">
                            <a:extLst>
                              <a:ext uri="{FF2B5EF4-FFF2-40B4-BE49-F238E27FC236}">
                                <a16:creationId xmlns:a16="http://schemas.microsoft.com/office/drawing/2014/main" id="{83F38F6E-ED88-5C04-B599-4A75B0CFD064}"/>
                              </a:ext>
                            </a:extLst>
                          </p:cNvPr>
                          <p:cNvPicPr/>
                          <p:nvPr/>
                        </p:nvPicPr>
                        <p:blipFill>
                          <a:blip r:embed="rId15"/>
                          <a:stretch>
                            <a:fillRect/>
                          </a:stretch>
                        </p:blipFill>
                        <p:spPr>
                          <a:xfrm>
                            <a:off x="13992224" y="12558713"/>
                            <a:ext cx="3688291" cy="3251200"/>
                          </a:xfrm>
                          <a:prstGeom prst="rect">
                            <a:avLst/>
                          </a:prstGeom>
                        </p:spPr>
                      </p:pic>
                    </p:oleObj>
                  </mc:Fallback>
                </mc:AlternateContent>
              </a:graphicData>
            </a:graphic>
          </p:graphicFrame>
        </p:grpSp>
      </p:grpSp>
      <p:graphicFrame>
        <p:nvGraphicFramePr>
          <p:cNvPr id="222" name="Table 222">
            <a:extLst>
              <a:ext uri="{FF2B5EF4-FFF2-40B4-BE49-F238E27FC236}">
                <a16:creationId xmlns:a16="http://schemas.microsoft.com/office/drawing/2014/main" id="{C15CB426-B5A7-D2EB-CF0A-BC918D6DC3CA}"/>
              </a:ext>
            </a:extLst>
          </p:cNvPr>
          <p:cNvGraphicFramePr>
            <a:graphicFrameLocks noGrp="1"/>
          </p:cNvGraphicFramePr>
          <p:nvPr/>
        </p:nvGraphicFramePr>
        <p:xfrm>
          <a:off x="10395035" y="22646611"/>
          <a:ext cx="3579641" cy="1584960"/>
        </p:xfrm>
        <a:graphic>
          <a:graphicData uri="http://schemas.openxmlformats.org/drawingml/2006/table">
            <a:tbl>
              <a:tblPr firstRow="1" bandRow="1">
                <a:tableStyleId>{5940675A-B579-460E-94D1-54222C63F5DA}</a:tableStyleId>
              </a:tblPr>
              <a:tblGrid>
                <a:gridCol w="1269625">
                  <a:extLst>
                    <a:ext uri="{9D8B030D-6E8A-4147-A177-3AD203B41FA5}">
                      <a16:colId xmlns:a16="http://schemas.microsoft.com/office/drawing/2014/main" val="2625941824"/>
                    </a:ext>
                  </a:extLst>
                </a:gridCol>
                <a:gridCol w="1202474">
                  <a:extLst>
                    <a:ext uri="{9D8B030D-6E8A-4147-A177-3AD203B41FA5}">
                      <a16:colId xmlns:a16="http://schemas.microsoft.com/office/drawing/2014/main" val="2140771129"/>
                    </a:ext>
                  </a:extLst>
                </a:gridCol>
                <a:gridCol w="1107542">
                  <a:extLst>
                    <a:ext uri="{9D8B030D-6E8A-4147-A177-3AD203B41FA5}">
                      <a16:colId xmlns:a16="http://schemas.microsoft.com/office/drawing/2014/main" val="3426663931"/>
                    </a:ext>
                  </a:extLst>
                </a:gridCol>
              </a:tblGrid>
              <a:tr h="300789">
                <a:tc gridSpan="3">
                  <a:txBody>
                    <a:bodyPr/>
                    <a:lstStyle/>
                    <a:p>
                      <a:pPr algn="ctr"/>
                      <a:r>
                        <a:rPr lang="en-US" sz="1600" dirty="0">
                          <a:latin typeface="Arial" panose="020B0604020202020204" pitchFamily="34" charset="0"/>
                          <a:cs typeface="Arial" panose="020B0604020202020204" pitchFamily="34" charset="0"/>
                        </a:rPr>
                        <a:t>Number of islet auto-reactive T cells by group.</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20936605"/>
                  </a:ext>
                </a:extLst>
              </a:tr>
              <a:tr h="300789">
                <a:tc>
                  <a:txBody>
                    <a:bodyPr/>
                    <a:lstStyle/>
                    <a:p>
                      <a:r>
                        <a:rPr lang="en-US" sz="1600" b="1" dirty="0">
                          <a:latin typeface="Arial" panose="020B0604020202020204" pitchFamily="34" charset="0"/>
                          <a:cs typeface="Arial" panose="020B0604020202020204" pitchFamily="34" charset="0"/>
                        </a:rPr>
                        <a:t>Group</a:t>
                      </a:r>
                    </a:p>
                  </a:txBody>
                  <a:tcPr>
                    <a:lnT w="12700" cap="flat" cmpd="sng" algn="ctr">
                      <a:solidFill>
                        <a:schemeClr val="tx1"/>
                      </a:solidFill>
                      <a:prstDash val="solid"/>
                      <a:round/>
                      <a:headEnd type="none" w="med" len="med"/>
                      <a:tailEnd type="none" w="med" len="med"/>
                    </a:lnT>
                    <a:noFill/>
                  </a:tcPr>
                </a:tc>
                <a:tc>
                  <a:txBody>
                    <a:bodyPr/>
                    <a:lstStyle/>
                    <a:p>
                      <a:pPr algn="ctr"/>
                      <a:r>
                        <a:rPr lang="en-US" sz="1600" b="1" dirty="0">
                          <a:latin typeface="Arial" panose="020B0604020202020204" pitchFamily="34" charset="0"/>
                          <a:cs typeface="Arial" panose="020B0604020202020204" pitchFamily="34" charset="0"/>
                        </a:rPr>
                        <a:t>#Tconv</a:t>
                      </a:r>
                    </a:p>
                  </a:txBody>
                  <a:tcPr>
                    <a:lnT w="12700" cap="flat" cmpd="sng" algn="ctr">
                      <a:solidFill>
                        <a:schemeClr val="tx1"/>
                      </a:solidFill>
                      <a:prstDash val="solid"/>
                      <a:round/>
                      <a:headEnd type="none" w="med" len="med"/>
                      <a:tailEnd type="none" w="med" len="med"/>
                    </a:lnT>
                    <a:noFill/>
                  </a:tcPr>
                </a:tc>
                <a:tc>
                  <a:txBody>
                    <a:bodyPr/>
                    <a:lstStyle/>
                    <a:p>
                      <a:pPr algn="ctr"/>
                      <a:r>
                        <a:rPr lang="en-US" sz="1600" b="1" dirty="0">
                          <a:latin typeface="Arial" panose="020B0604020202020204" pitchFamily="34" charset="0"/>
                          <a:cs typeface="Arial" panose="020B0604020202020204" pitchFamily="34" charset="0"/>
                        </a:rPr>
                        <a:t>#Treg</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29894502"/>
                  </a:ext>
                </a:extLst>
              </a:tr>
              <a:tr h="300789">
                <a:tc>
                  <a:txBody>
                    <a:bodyPr/>
                    <a:lstStyle/>
                    <a:p>
                      <a:r>
                        <a:rPr lang="en-US" sz="1600" dirty="0">
                          <a:latin typeface="Arial" panose="020B0604020202020204" pitchFamily="34" charset="0"/>
                          <a:cs typeface="Arial" panose="020B0604020202020204" pitchFamily="34" charset="0"/>
                        </a:rPr>
                        <a:t>T1D</a:t>
                      </a:r>
                    </a:p>
                  </a:txBody>
                  <a:tcPr/>
                </a:tc>
                <a:tc>
                  <a:txBody>
                    <a:bodyPr/>
                    <a:lstStyle/>
                    <a:p>
                      <a:pPr algn="ctr"/>
                      <a:r>
                        <a:rPr lang="en-US" sz="1600" dirty="0">
                          <a:latin typeface="Arial" panose="020B0604020202020204" pitchFamily="34" charset="0"/>
                          <a:cs typeface="Arial" panose="020B0604020202020204" pitchFamily="34" charset="0"/>
                        </a:rPr>
                        <a:t>1,055</a:t>
                      </a:r>
                    </a:p>
                  </a:txBody>
                  <a:tcPr/>
                </a:tc>
                <a:tc>
                  <a:txBody>
                    <a:bodyPr/>
                    <a:lstStyle/>
                    <a:p>
                      <a:pPr algn="ctr"/>
                      <a:r>
                        <a:rPr lang="en-US" sz="1600" dirty="0">
                          <a:latin typeface="Arial" panose="020B0604020202020204" pitchFamily="34" charset="0"/>
                          <a:cs typeface="Arial" panose="020B0604020202020204" pitchFamily="34" charset="0"/>
                        </a:rPr>
                        <a:t>434</a:t>
                      </a:r>
                    </a:p>
                  </a:txBody>
                  <a:tcPr/>
                </a:tc>
                <a:extLst>
                  <a:ext uri="{0D108BD9-81ED-4DB2-BD59-A6C34878D82A}">
                    <a16:rowId xmlns:a16="http://schemas.microsoft.com/office/drawing/2014/main" val="4185645554"/>
                  </a:ext>
                </a:extLst>
              </a:tr>
              <a:tr h="300789">
                <a:tc>
                  <a:txBody>
                    <a:bodyPr/>
                    <a:lstStyle/>
                    <a:p>
                      <a:r>
                        <a:rPr lang="en-US" sz="1600" dirty="0">
                          <a:latin typeface="Arial" panose="020B0604020202020204" pitchFamily="34" charset="0"/>
                          <a:cs typeface="Arial" panose="020B0604020202020204" pitchFamily="34" charset="0"/>
                        </a:rPr>
                        <a:t>Control</a:t>
                      </a:r>
                    </a:p>
                  </a:txBody>
                  <a:tcPr/>
                </a:tc>
                <a:tc>
                  <a:txBody>
                    <a:bodyPr/>
                    <a:lstStyle/>
                    <a:p>
                      <a:pPr algn="ctr"/>
                      <a:r>
                        <a:rPr lang="en-US" sz="1600" dirty="0">
                          <a:latin typeface="Arial" panose="020B0604020202020204" pitchFamily="34" charset="0"/>
                          <a:cs typeface="Arial" panose="020B0604020202020204" pitchFamily="34" charset="0"/>
                        </a:rPr>
                        <a:t>1,513</a:t>
                      </a:r>
                    </a:p>
                  </a:txBody>
                  <a:tcPr/>
                </a:tc>
                <a:tc>
                  <a:txBody>
                    <a:bodyPr/>
                    <a:lstStyle/>
                    <a:p>
                      <a:pPr algn="ctr"/>
                      <a:r>
                        <a:rPr lang="en-US" sz="1600" dirty="0">
                          <a:latin typeface="Arial" panose="020B0604020202020204" pitchFamily="34" charset="0"/>
                          <a:cs typeface="Arial" panose="020B0604020202020204" pitchFamily="34" charset="0"/>
                        </a:rPr>
                        <a:t>668</a:t>
                      </a:r>
                    </a:p>
                  </a:txBody>
                  <a:tcPr/>
                </a:tc>
                <a:extLst>
                  <a:ext uri="{0D108BD9-81ED-4DB2-BD59-A6C34878D82A}">
                    <a16:rowId xmlns:a16="http://schemas.microsoft.com/office/drawing/2014/main" val="841970431"/>
                  </a:ext>
                </a:extLst>
              </a:tr>
            </a:tbl>
          </a:graphicData>
        </a:graphic>
      </p:graphicFrame>
      <p:pic>
        <p:nvPicPr>
          <p:cNvPr id="224" name="Picture 223">
            <a:extLst>
              <a:ext uri="{FF2B5EF4-FFF2-40B4-BE49-F238E27FC236}">
                <a16:creationId xmlns:a16="http://schemas.microsoft.com/office/drawing/2014/main" id="{10299FAB-12DC-5571-F070-0255614F83CF}"/>
              </a:ext>
            </a:extLst>
          </p:cNvPr>
          <p:cNvPicPr>
            <a:picLocks noChangeAspect="1"/>
          </p:cNvPicPr>
          <p:nvPr/>
        </p:nvPicPr>
        <p:blipFill rotWithShape="1">
          <a:blip r:embed="rId16"/>
          <a:srcRect t="14652"/>
          <a:stretch/>
        </p:blipFill>
        <p:spPr>
          <a:xfrm>
            <a:off x="9293264" y="18201805"/>
            <a:ext cx="6658128" cy="4264374"/>
          </a:xfrm>
          <a:prstGeom prst="rect">
            <a:avLst/>
          </a:prstGeom>
        </p:spPr>
      </p:pic>
      <p:sp>
        <p:nvSpPr>
          <p:cNvPr id="57" name="TextBox 56">
            <a:extLst>
              <a:ext uri="{FF2B5EF4-FFF2-40B4-BE49-F238E27FC236}">
                <a16:creationId xmlns:a16="http://schemas.microsoft.com/office/drawing/2014/main" id="{D937F3CA-EA92-2D75-24D6-4B128F18CD2D}"/>
              </a:ext>
            </a:extLst>
          </p:cNvPr>
          <p:cNvSpPr txBox="1"/>
          <p:nvPr/>
        </p:nvSpPr>
        <p:spPr>
          <a:xfrm>
            <a:off x="10395035" y="24302831"/>
            <a:ext cx="4134840" cy="830997"/>
          </a:xfrm>
          <a:prstGeom prst="rect">
            <a:avLst/>
          </a:prstGeom>
          <a:noFill/>
        </p:spPr>
        <p:txBody>
          <a:bodyPr wrap="square">
            <a:spAutoFit/>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rPr>
              <a:t>126 of 3796 cells were removed because they misclustered based on flow sorting cell type or because they had an </a:t>
            </a:r>
            <a:r>
              <a:rPr lang="en-US" sz="1600" dirty="0" err="1">
                <a:effectLst/>
                <a:latin typeface="Calibri" panose="020F0502020204030204" pitchFamily="34" charset="0"/>
                <a:ea typeface="Calibri" panose="020F0502020204030204" pitchFamily="34" charset="0"/>
              </a:rPr>
              <a:t>iNKT</a:t>
            </a:r>
            <a:r>
              <a:rPr lang="en-US" sz="1600" dirty="0">
                <a:effectLst/>
                <a:latin typeface="Calibri" panose="020F0502020204030204" pitchFamily="34" charset="0"/>
                <a:ea typeface="Calibri" panose="020F0502020204030204" pitchFamily="34" charset="0"/>
              </a:rPr>
              <a:t> or MAIT TCR.</a:t>
            </a:r>
          </a:p>
        </p:txBody>
      </p:sp>
      <p:sp>
        <p:nvSpPr>
          <p:cNvPr id="58" name="TextBox 57">
            <a:extLst>
              <a:ext uri="{FF2B5EF4-FFF2-40B4-BE49-F238E27FC236}">
                <a16:creationId xmlns:a16="http://schemas.microsoft.com/office/drawing/2014/main" id="{FA94236C-A2E1-96A5-8FD1-C972DF683C67}"/>
              </a:ext>
            </a:extLst>
          </p:cNvPr>
          <p:cNvSpPr txBox="1"/>
          <p:nvPr/>
        </p:nvSpPr>
        <p:spPr>
          <a:xfrm>
            <a:off x="1844417" y="25490987"/>
            <a:ext cx="13259702"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3. Islet autoreactive CD4 </a:t>
            </a:r>
            <a:r>
              <a:rPr lang="en-US" sz="3000" b="1" dirty="0" err="1">
                <a:solidFill>
                  <a:srgbClr val="08A0D6"/>
                </a:solidFill>
                <a:latin typeface="Arial" panose="020B0604020202020204" pitchFamily="34" charset="0"/>
                <a:cs typeface="Arial" panose="020B0604020202020204" pitchFamily="34" charset="0"/>
              </a:rPr>
              <a:t>Tconv</a:t>
            </a:r>
            <a:r>
              <a:rPr lang="en-US" sz="3000" b="1" dirty="0">
                <a:solidFill>
                  <a:srgbClr val="08A0D6"/>
                </a:solidFill>
                <a:latin typeface="Arial" panose="020B0604020202020204" pitchFamily="34" charset="0"/>
                <a:cs typeface="Arial" panose="020B0604020202020204" pitchFamily="34" charset="0"/>
              </a:rPr>
              <a:t> and Treg cells do not differ transcriptionally between T1D and control donors</a:t>
            </a:r>
          </a:p>
        </p:txBody>
      </p:sp>
      <p:sp>
        <p:nvSpPr>
          <p:cNvPr id="227" name="TextBox 226">
            <a:extLst>
              <a:ext uri="{FF2B5EF4-FFF2-40B4-BE49-F238E27FC236}">
                <a16:creationId xmlns:a16="http://schemas.microsoft.com/office/drawing/2014/main" id="{4D132A59-E026-C3BD-F633-C4602EAD0CCB}"/>
              </a:ext>
            </a:extLst>
          </p:cNvPr>
          <p:cNvSpPr txBox="1"/>
          <p:nvPr/>
        </p:nvSpPr>
        <p:spPr>
          <a:xfrm>
            <a:off x="1380296" y="26672283"/>
            <a:ext cx="14022014" cy="646331"/>
          </a:xfrm>
          <a:prstGeom prst="rect">
            <a:avLst/>
          </a:prstGeom>
          <a:noFill/>
        </p:spPr>
        <p:txBody>
          <a:bodyPr wrap="square" rtlCol="0">
            <a:spAutoFit/>
          </a:bodyPr>
          <a:lstStyle/>
          <a:p>
            <a:pPr marL="342900" indent="-342900">
              <a:buFont typeface="+mj-lt"/>
              <a:buAutoNum type="alphaUcPeriod"/>
            </a:pPr>
            <a:r>
              <a:rPr lang="en-US" sz="1800" dirty="0">
                <a:latin typeface="Arial" panose="020B0604020202020204" pitchFamily="34" charset="0"/>
                <a:cs typeface="Arial" panose="020B0604020202020204" pitchFamily="34" charset="0"/>
              </a:rPr>
              <a:t>Monocle 3 </a:t>
            </a:r>
            <a:r>
              <a:rPr lang="en-US" sz="1800" dirty="0" err="1">
                <a:latin typeface="Arial" panose="020B0604020202020204" pitchFamily="34" charset="0"/>
                <a:cs typeface="Arial" panose="020B0604020202020204" pitchFamily="34" charset="0"/>
              </a:rPr>
              <a:t>pseudotime</a:t>
            </a:r>
            <a:r>
              <a:rPr lang="en-US" sz="1800" dirty="0">
                <a:latin typeface="Arial" panose="020B0604020202020204" pitchFamily="34" charset="0"/>
                <a:cs typeface="Arial" panose="020B0604020202020204" pitchFamily="34" charset="0"/>
              </a:rPr>
              <a:t> trajectories of islet autoreactive CD4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The trajectories are annotated based on marker gene expression.</a:t>
            </a:r>
          </a:p>
        </p:txBody>
      </p:sp>
      <p:sp>
        <p:nvSpPr>
          <p:cNvPr id="234" name="TextBox 233">
            <a:extLst>
              <a:ext uri="{FF2B5EF4-FFF2-40B4-BE49-F238E27FC236}">
                <a16:creationId xmlns:a16="http://schemas.microsoft.com/office/drawing/2014/main" id="{09B16BA8-1AD5-92FF-D37B-D889EC559B5C}"/>
              </a:ext>
            </a:extLst>
          </p:cNvPr>
          <p:cNvSpPr txBox="1"/>
          <p:nvPr/>
        </p:nvSpPr>
        <p:spPr>
          <a:xfrm>
            <a:off x="1380296" y="38221165"/>
            <a:ext cx="14441901" cy="646331"/>
          </a:xfrm>
          <a:prstGeom prst="rect">
            <a:avLst/>
          </a:prstGeom>
          <a:noFill/>
        </p:spPr>
        <p:txBody>
          <a:bodyPr wrap="square">
            <a:spAutoFit/>
          </a:bodyPr>
          <a:lstStyle/>
          <a:p>
            <a:pPr marL="342900" indent="-342900">
              <a:buFont typeface="+mj-lt"/>
              <a:buAutoNum type="alphaUcPeriod" startAt="2"/>
            </a:pPr>
            <a:r>
              <a:rPr lang="en-US" sz="1800" dirty="0">
                <a:latin typeface="Arial" panose="020B0604020202020204" pitchFamily="34" charset="0"/>
                <a:cs typeface="Arial" panose="020B0604020202020204" pitchFamily="34" charset="0"/>
              </a:rPr>
              <a:t>The distribution of control and T1D 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doesn’t differ by cluster and no significant differentially expressed genes were identified between groups for either cell type.</a:t>
            </a:r>
          </a:p>
        </p:txBody>
      </p:sp>
      <p:pic>
        <p:nvPicPr>
          <p:cNvPr id="52" name="Picture 51">
            <a:extLst>
              <a:ext uri="{FF2B5EF4-FFF2-40B4-BE49-F238E27FC236}">
                <a16:creationId xmlns:a16="http://schemas.microsoft.com/office/drawing/2014/main" id="{9CB8EE2C-D993-FB8E-1B4E-F068753C14EB}"/>
              </a:ext>
            </a:extLst>
          </p:cNvPr>
          <p:cNvPicPr>
            <a:picLocks noChangeAspect="1"/>
          </p:cNvPicPr>
          <p:nvPr/>
        </p:nvPicPr>
        <p:blipFill>
          <a:blip r:embed="rId17"/>
          <a:stretch>
            <a:fillRect/>
          </a:stretch>
        </p:blipFill>
        <p:spPr>
          <a:xfrm>
            <a:off x="1614274" y="18065900"/>
            <a:ext cx="7009147" cy="7003760"/>
          </a:xfrm>
          <a:prstGeom prst="rect">
            <a:avLst/>
          </a:prstGeom>
        </p:spPr>
      </p:pic>
      <p:grpSp>
        <p:nvGrpSpPr>
          <p:cNvPr id="74" name="Group 73">
            <a:extLst>
              <a:ext uri="{FF2B5EF4-FFF2-40B4-BE49-F238E27FC236}">
                <a16:creationId xmlns:a16="http://schemas.microsoft.com/office/drawing/2014/main" id="{DFF9E36F-3BDD-4EEE-F801-5489EBFFDDEF}"/>
              </a:ext>
            </a:extLst>
          </p:cNvPr>
          <p:cNvGrpSpPr/>
          <p:nvPr/>
        </p:nvGrpSpPr>
        <p:grpSpPr>
          <a:xfrm>
            <a:off x="1115715" y="38990836"/>
            <a:ext cx="14863724" cy="3534107"/>
            <a:chOff x="1115715" y="38798332"/>
            <a:chExt cx="14863724" cy="3534107"/>
          </a:xfrm>
        </p:grpSpPr>
        <p:grpSp>
          <p:nvGrpSpPr>
            <p:cNvPr id="238" name="Group 237">
              <a:extLst>
                <a:ext uri="{FF2B5EF4-FFF2-40B4-BE49-F238E27FC236}">
                  <a16:creationId xmlns:a16="http://schemas.microsoft.com/office/drawing/2014/main" id="{728B64B2-6562-81E2-F9DA-170F139802BC}"/>
                </a:ext>
              </a:extLst>
            </p:cNvPr>
            <p:cNvGrpSpPr/>
            <p:nvPr/>
          </p:nvGrpSpPr>
          <p:grpSpPr>
            <a:xfrm>
              <a:off x="1115715" y="38798332"/>
              <a:ext cx="7263521" cy="3534107"/>
              <a:chOff x="1118479" y="36910243"/>
              <a:chExt cx="7263521" cy="3534107"/>
            </a:xfrm>
          </p:grpSpPr>
          <p:grpSp>
            <p:nvGrpSpPr>
              <p:cNvPr id="232" name="Group 231">
                <a:extLst>
                  <a:ext uri="{FF2B5EF4-FFF2-40B4-BE49-F238E27FC236}">
                    <a16:creationId xmlns:a16="http://schemas.microsoft.com/office/drawing/2014/main" id="{0C3399E7-7E01-EFAD-7422-5E09EBAABB9E}"/>
                  </a:ext>
                </a:extLst>
              </p:cNvPr>
              <p:cNvGrpSpPr/>
              <p:nvPr/>
            </p:nvGrpSpPr>
            <p:grpSpPr>
              <a:xfrm>
                <a:off x="1118479" y="37162696"/>
                <a:ext cx="7263521" cy="3281654"/>
                <a:chOff x="1235293" y="37321802"/>
                <a:chExt cx="7263521" cy="3281654"/>
              </a:xfrm>
            </p:grpSpPr>
            <p:pic>
              <p:nvPicPr>
                <p:cNvPr id="228" name="Picture 227">
                  <a:extLst>
                    <a:ext uri="{FF2B5EF4-FFF2-40B4-BE49-F238E27FC236}">
                      <a16:creationId xmlns:a16="http://schemas.microsoft.com/office/drawing/2014/main" id="{82D3996D-6112-7DFA-B049-3F3D0C711467}"/>
                    </a:ext>
                  </a:extLst>
                </p:cNvPr>
                <p:cNvPicPr>
                  <a:picLocks noChangeAspect="1"/>
                </p:cNvPicPr>
                <p:nvPr/>
              </p:nvPicPr>
              <p:blipFill>
                <a:blip r:embed="rId18"/>
                <a:stretch>
                  <a:fillRect/>
                </a:stretch>
              </p:blipFill>
              <p:spPr>
                <a:xfrm>
                  <a:off x="4170086" y="37445914"/>
                  <a:ext cx="4164818" cy="2950274"/>
                </a:xfrm>
                <a:prstGeom prst="rect">
                  <a:avLst/>
                </a:prstGeom>
              </p:spPr>
            </p:pic>
            <p:pic>
              <p:nvPicPr>
                <p:cNvPr id="229" name="Picture 228">
                  <a:extLst>
                    <a:ext uri="{FF2B5EF4-FFF2-40B4-BE49-F238E27FC236}">
                      <a16:creationId xmlns:a16="http://schemas.microsoft.com/office/drawing/2014/main" id="{0A465B22-408C-DBD8-9C09-B2AE047402DB}"/>
                    </a:ext>
                  </a:extLst>
                </p:cNvPr>
                <p:cNvPicPr>
                  <a:picLocks noChangeAspect="1"/>
                </p:cNvPicPr>
                <p:nvPr/>
              </p:nvPicPr>
              <p:blipFill>
                <a:blip r:embed="rId19"/>
                <a:stretch>
                  <a:fillRect/>
                </a:stretch>
              </p:blipFill>
              <p:spPr>
                <a:xfrm>
                  <a:off x="1281464" y="37725954"/>
                  <a:ext cx="2844935" cy="2708982"/>
                </a:xfrm>
                <a:prstGeom prst="rect">
                  <a:avLst/>
                </a:prstGeom>
              </p:spPr>
            </p:pic>
            <p:sp>
              <p:nvSpPr>
                <p:cNvPr id="231" name="Rectangle 230">
                  <a:extLst>
                    <a:ext uri="{FF2B5EF4-FFF2-40B4-BE49-F238E27FC236}">
                      <a16:creationId xmlns:a16="http://schemas.microsoft.com/office/drawing/2014/main" id="{7F62B451-80A7-9C86-6360-E68AB2B3E687}"/>
                    </a:ext>
                  </a:extLst>
                </p:cNvPr>
                <p:cNvSpPr/>
                <p:nvPr/>
              </p:nvSpPr>
              <p:spPr>
                <a:xfrm>
                  <a:off x="1235293" y="37321802"/>
                  <a:ext cx="7263521" cy="3281654"/>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3" name="TextBox 232">
                <a:extLst>
                  <a:ext uri="{FF2B5EF4-FFF2-40B4-BE49-F238E27FC236}">
                    <a16:creationId xmlns:a16="http://schemas.microsoft.com/office/drawing/2014/main" id="{1CA90AAC-8BCA-39E7-3EA6-B39E052BDB30}"/>
                  </a:ext>
                </a:extLst>
              </p:cNvPr>
              <p:cNvSpPr txBox="1"/>
              <p:nvPr/>
            </p:nvSpPr>
            <p:spPr>
              <a:xfrm>
                <a:off x="3580474" y="36910243"/>
                <a:ext cx="1796389"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a:t>
                </a:r>
              </a:p>
            </p:txBody>
          </p:sp>
        </p:grpSp>
        <p:grpSp>
          <p:nvGrpSpPr>
            <p:cNvPr id="42" name="Group 41">
              <a:extLst>
                <a:ext uri="{FF2B5EF4-FFF2-40B4-BE49-F238E27FC236}">
                  <a16:creationId xmlns:a16="http://schemas.microsoft.com/office/drawing/2014/main" id="{F2A71E1F-F953-8CD1-67E4-F6742A91B8E3}"/>
                </a:ext>
              </a:extLst>
            </p:cNvPr>
            <p:cNvGrpSpPr/>
            <p:nvPr/>
          </p:nvGrpSpPr>
          <p:grpSpPr>
            <a:xfrm>
              <a:off x="8715918" y="38826814"/>
              <a:ext cx="7263521" cy="3504425"/>
              <a:chOff x="8718682" y="37148275"/>
              <a:chExt cx="7263521" cy="3504425"/>
            </a:xfrm>
          </p:grpSpPr>
          <p:sp>
            <p:nvSpPr>
              <p:cNvPr id="244" name="Rectangle 243">
                <a:extLst>
                  <a:ext uri="{FF2B5EF4-FFF2-40B4-BE49-F238E27FC236}">
                    <a16:creationId xmlns:a16="http://schemas.microsoft.com/office/drawing/2014/main" id="{E1142C37-95AA-A993-1132-5F3CD5B0F74C}"/>
                  </a:ext>
                </a:extLst>
              </p:cNvPr>
              <p:cNvSpPr/>
              <p:nvPr/>
            </p:nvSpPr>
            <p:spPr>
              <a:xfrm>
                <a:off x="8718682" y="37394369"/>
                <a:ext cx="7263521" cy="3258331"/>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07773A1B-1B63-1405-85E8-E90D86EBA224}"/>
                  </a:ext>
                </a:extLst>
              </p:cNvPr>
              <p:cNvSpPr txBox="1"/>
              <p:nvPr/>
            </p:nvSpPr>
            <p:spPr>
              <a:xfrm>
                <a:off x="11152883" y="37148275"/>
                <a:ext cx="1659493"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Treg cells</a:t>
                </a:r>
              </a:p>
            </p:txBody>
          </p:sp>
          <p:pic>
            <p:nvPicPr>
              <p:cNvPr id="246" name="Picture 245">
                <a:extLst>
                  <a:ext uri="{FF2B5EF4-FFF2-40B4-BE49-F238E27FC236}">
                    <a16:creationId xmlns:a16="http://schemas.microsoft.com/office/drawing/2014/main" id="{62939390-EA13-4122-6821-D747F6EE8AF6}"/>
                  </a:ext>
                </a:extLst>
              </p:cNvPr>
              <p:cNvPicPr>
                <a:picLocks noChangeAspect="1"/>
              </p:cNvPicPr>
              <p:nvPr/>
            </p:nvPicPr>
            <p:blipFill>
              <a:blip r:embed="rId20"/>
              <a:stretch>
                <a:fillRect/>
              </a:stretch>
            </p:blipFill>
            <p:spPr>
              <a:xfrm>
                <a:off x="8943592" y="37761448"/>
                <a:ext cx="2763608" cy="2784155"/>
              </a:xfrm>
              <a:prstGeom prst="rect">
                <a:avLst/>
              </a:prstGeom>
            </p:spPr>
          </p:pic>
          <p:pic>
            <p:nvPicPr>
              <p:cNvPr id="247" name="Picture 246">
                <a:extLst>
                  <a:ext uri="{FF2B5EF4-FFF2-40B4-BE49-F238E27FC236}">
                    <a16:creationId xmlns:a16="http://schemas.microsoft.com/office/drawing/2014/main" id="{97345663-5215-BEC1-967A-CA3518BD2AED}"/>
                  </a:ext>
                </a:extLst>
              </p:cNvPr>
              <p:cNvPicPr>
                <a:picLocks noChangeAspect="1"/>
              </p:cNvPicPr>
              <p:nvPr/>
            </p:nvPicPr>
            <p:blipFill>
              <a:blip r:embed="rId21"/>
              <a:stretch>
                <a:fillRect/>
              </a:stretch>
            </p:blipFill>
            <p:spPr>
              <a:xfrm>
                <a:off x="11779908" y="37503370"/>
                <a:ext cx="3235457" cy="3042233"/>
              </a:xfrm>
              <a:prstGeom prst="rect">
                <a:avLst/>
              </a:prstGeom>
            </p:spPr>
          </p:pic>
        </p:grpSp>
      </p:grpSp>
      <p:grpSp>
        <p:nvGrpSpPr>
          <p:cNvPr id="60" name="Group 59">
            <a:extLst>
              <a:ext uri="{FF2B5EF4-FFF2-40B4-BE49-F238E27FC236}">
                <a16:creationId xmlns:a16="http://schemas.microsoft.com/office/drawing/2014/main" id="{3307D615-000C-057D-A606-C511C6DAA760}"/>
              </a:ext>
            </a:extLst>
          </p:cNvPr>
          <p:cNvGrpSpPr/>
          <p:nvPr/>
        </p:nvGrpSpPr>
        <p:grpSpPr>
          <a:xfrm>
            <a:off x="1118479" y="27375380"/>
            <a:ext cx="14832913" cy="10444321"/>
            <a:chOff x="1118479" y="27158813"/>
            <a:chExt cx="14832913" cy="10444321"/>
          </a:xfrm>
        </p:grpSpPr>
        <p:pic>
          <p:nvPicPr>
            <p:cNvPr id="61" name="Picture 60">
              <a:extLst>
                <a:ext uri="{FF2B5EF4-FFF2-40B4-BE49-F238E27FC236}">
                  <a16:creationId xmlns:a16="http://schemas.microsoft.com/office/drawing/2014/main" id="{52F93079-5C31-90D7-520D-A679C9AA27C7}"/>
                </a:ext>
              </a:extLst>
            </p:cNvPr>
            <p:cNvPicPr>
              <a:picLocks noChangeAspect="1"/>
            </p:cNvPicPr>
            <p:nvPr/>
          </p:nvPicPr>
          <p:blipFill>
            <a:blip r:embed="rId22"/>
            <a:stretch>
              <a:fillRect/>
            </a:stretch>
          </p:blipFill>
          <p:spPr>
            <a:xfrm>
              <a:off x="1308792" y="30709081"/>
              <a:ext cx="6994230" cy="5556111"/>
            </a:xfrm>
            <a:prstGeom prst="rect">
              <a:avLst/>
            </a:prstGeom>
          </p:spPr>
        </p:pic>
        <p:pic>
          <p:nvPicPr>
            <p:cNvPr id="19" name="Picture 18">
              <a:extLst>
                <a:ext uri="{FF2B5EF4-FFF2-40B4-BE49-F238E27FC236}">
                  <a16:creationId xmlns:a16="http://schemas.microsoft.com/office/drawing/2014/main" id="{CE110811-EC6D-8CFD-ED50-B9A2FBE5F2D1}"/>
                </a:ext>
              </a:extLst>
            </p:cNvPr>
            <p:cNvPicPr>
              <a:picLocks noChangeAspect="1"/>
            </p:cNvPicPr>
            <p:nvPr/>
          </p:nvPicPr>
          <p:blipFill>
            <a:blip r:embed="rId23"/>
            <a:stretch>
              <a:fillRect/>
            </a:stretch>
          </p:blipFill>
          <p:spPr>
            <a:xfrm>
              <a:off x="1620119" y="27714329"/>
              <a:ext cx="5890078" cy="2840926"/>
            </a:xfrm>
            <a:prstGeom prst="rect">
              <a:avLst/>
            </a:prstGeom>
          </p:spPr>
        </p:pic>
        <p:sp>
          <p:nvSpPr>
            <p:cNvPr id="25" name="Rectangle 24">
              <a:extLst>
                <a:ext uri="{FF2B5EF4-FFF2-40B4-BE49-F238E27FC236}">
                  <a16:creationId xmlns:a16="http://schemas.microsoft.com/office/drawing/2014/main" id="{44EF8D1C-529A-76EE-8393-C9D8A072D71B}"/>
                </a:ext>
              </a:extLst>
            </p:cNvPr>
            <p:cNvSpPr/>
            <p:nvPr/>
          </p:nvSpPr>
          <p:spPr>
            <a:xfrm>
              <a:off x="1118479" y="27381312"/>
              <a:ext cx="7235474" cy="10193341"/>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72E0A81C-7BCD-67F9-9B1A-04CD763B118E}"/>
                </a:ext>
              </a:extLst>
            </p:cNvPr>
            <p:cNvSpPr txBox="1"/>
            <p:nvPr/>
          </p:nvSpPr>
          <p:spPr>
            <a:xfrm>
              <a:off x="3827170" y="27158813"/>
              <a:ext cx="1796389" cy="369520"/>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a:t>
              </a:r>
            </a:p>
          </p:txBody>
        </p:sp>
        <p:pic>
          <p:nvPicPr>
            <p:cNvPr id="20" name="Picture 19">
              <a:extLst>
                <a:ext uri="{FF2B5EF4-FFF2-40B4-BE49-F238E27FC236}">
                  <a16:creationId xmlns:a16="http://schemas.microsoft.com/office/drawing/2014/main" id="{BD551794-A664-E039-F23A-03E2990DDF4E}"/>
                </a:ext>
              </a:extLst>
            </p:cNvPr>
            <p:cNvPicPr>
              <a:picLocks noChangeAspect="1"/>
            </p:cNvPicPr>
            <p:nvPr/>
          </p:nvPicPr>
          <p:blipFill>
            <a:blip r:embed="rId24"/>
            <a:stretch>
              <a:fillRect/>
            </a:stretch>
          </p:blipFill>
          <p:spPr>
            <a:xfrm>
              <a:off x="9041784" y="27573207"/>
              <a:ext cx="5756319" cy="3041283"/>
            </a:xfrm>
            <a:prstGeom prst="rect">
              <a:avLst/>
            </a:prstGeom>
          </p:spPr>
        </p:pic>
        <p:sp>
          <p:nvSpPr>
            <p:cNvPr id="28" name="Rectangle 27">
              <a:extLst>
                <a:ext uri="{FF2B5EF4-FFF2-40B4-BE49-F238E27FC236}">
                  <a16:creationId xmlns:a16="http://schemas.microsoft.com/office/drawing/2014/main" id="{C9907DA4-C536-F920-AE39-07F77E02D362}"/>
                </a:ext>
              </a:extLst>
            </p:cNvPr>
            <p:cNvSpPr/>
            <p:nvPr/>
          </p:nvSpPr>
          <p:spPr>
            <a:xfrm>
              <a:off x="8715918" y="27407985"/>
              <a:ext cx="7235474" cy="10195149"/>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2FE02ED6-846F-6769-75CF-A396E241DBD8}"/>
                </a:ext>
              </a:extLst>
            </p:cNvPr>
            <p:cNvSpPr txBox="1"/>
            <p:nvPr/>
          </p:nvSpPr>
          <p:spPr>
            <a:xfrm>
              <a:off x="11344600" y="27160976"/>
              <a:ext cx="1659493"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Treg cells</a:t>
              </a:r>
            </a:p>
          </p:txBody>
        </p:sp>
        <p:pic>
          <p:nvPicPr>
            <p:cNvPr id="13" name="Picture 12">
              <a:extLst>
                <a:ext uri="{FF2B5EF4-FFF2-40B4-BE49-F238E27FC236}">
                  <a16:creationId xmlns:a16="http://schemas.microsoft.com/office/drawing/2014/main" id="{8C1B2FB2-BB0B-04AC-D261-DC3CF5AAE277}"/>
                </a:ext>
              </a:extLst>
            </p:cNvPr>
            <p:cNvPicPr>
              <a:picLocks noChangeAspect="1"/>
            </p:cNvPicPr>
            <p:nvPr/>
          </p:nvPicPr>
          <p:blipFill>
            <a:blip r:embed="rId25"/>
            <a:stretch>
              <a:fillRect/>
            </a:stretch>
          </p:blipFill>
          <p:spPr>
            <a:xfrm>
              <a:off x="9024317" y="30657389"/>
              <a:ext cx="6683771" cy="6842179"/>
            </a:xfrm>
            <a:prstGeom prst="rect">
              <a:avLst/>
            </a:prstGeom>
          </p:spPr>
        </p:pic>
      </p:grpSp>
      <p:sp>
        <p:nvSpPr>
          <p:cNvPr id="33" name="TextBox 32">
            <a:extLst>
              <a:ext uri="{FF2B5EF4-FFF2-40B4-BE49-F238E27FC236}">
                <a16:creationId xmlns:a16="http://schemas.microsoft.com/office/drawing/2014/main" id="{63DD2C58-1282-316B-C67C-10403C9DBBA9}"/>
              </a:ext>
            </a:extLst>
          </p:cNvPr>
          <p:cNvSpPr txBox="1"/>
          <p:nvPr/>
        </p:nvSpPr>
        <p:spPr>
          <a:xfrm>
            <a:off x="18192277" y="19842587"/>
            <a:ext cx="13737110" cy="369332"/>
          </a:xfrm>
          <a:prstGeom prst="rect">
            <a:avLst/>
          </a:prstGeom>
          <a:noFill/>
        </p:spPr>
        <p:txBody>
          <a:bodyPr wrap="square" rtlCol="0">
            <a:spAutoFit/>
          </a:bodyPr>
          <a:lstStyle/>
          <a:p>
            <a:pPr marL="342900" indent="-342900">
              <a:buFont typeface="+mj-lt"/>
              <a:buAutoNum type="alphaUcPeriod"/>
            </a:pPr>
            <a:r>
              <a:rPr lang="en-US" sz="1800" dirty="0" err="1">
                <a:latin typeface="Arial" panose="020B0604020202020204" pitchFamily="34" charset="0"/>
                <a:cs typeface="Arial" panose="020B0604020202020204" pitchFamily="34" charset="0"/>
              </a:rPr>
              <a:t>Circos</a:t>
            </a:r>
            <a:r>
              <a:rPr lang="en-US" sz="1800" dirty="0">
                <a:latin typeface="Arial" panose="020B0604020202020204" pitchFamily="34" charset="0"/>
                <a:cs typeface="Arial" panose="020B0604020202020204" pitchFamily="34" charset="0"/>
              </a:rPr>
              <a:t> plots showing expansion of islet 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within donors and sharing of TCR chains between donors.</a:t>
            </a:r>
          </a:p>
        </p:txBody>
      </p:sp>
      <p:grpSp>
        <p:nvGrpSpPr>
          <p:cNvPr id="304" name="Group 303">
            <a:extLst>
              <a:ext uri="{FF2B5EF4-FFF2-40B4-BE49-F238E27FC236}">
                <a16:creationId xmlns:a16="http://schemas.microsoft.com/office/drawing/2014/main" id="{14C67D7D-06F9-A8B3-89EE-AE3E4C2FF56D}"/>
              </a:ext>
            </a:extLst>
          </p:cNvPr>
          <p:cNvGrpSpPr/>
          <p:nvPr/>
        </p:nvGrpSpPr>
        <p:grpSpPr>
          <a:xfrm>
            <a:off x="18256445" y="20457059"/>
            <a:ext cx="13047681" cy="6346549"/>
            <a:chOff x="18256445" y="20457059"/>
            <a:chExt cx="13047681" cy="6346549"/>
          </a:xfrm>
        </p:grpSpPr>
        <p:sp>
          <p:nvSpPr>
            <p:cNvPr id="35" name="TextBox 34">
              <a:extLst>
                <a:ext uri="{FF2B5EF4-FFF2-40B4-BE49-F238E27FC236}">
                  <a16:creationId xmlns:a16="http://schemas.microsoft.com/office/drawing/2014/main" id="{5AB7A546-A709-3C40-93E3-7DEE32EA901E}"/>
                </a:ext>
              </a:extLst>
            </p:cNvPr>
            <p:cNvSpPr txBox="1"/>
            <p:nvPr/>
          </p:nvSpPr>
          <p:spPr>
            <a:xfrm>
              <a:off x="18999533" y="20542712"/>
              <a:ext cx="10689381" cy="1231106"/>
            </a:xfrm>
            <a:prstGeom prst="rect">
              <a:avLst/>
            </a:prstGeom>
            <a:noFill/>
            <a:ln>
              <a:noFill/>
            </a:ln>
            <a:effectLst/>
          </p:spPr>
          <p:txBody>
            <a:bodyPr wrap="square">
              <a:spAutoFit/>
            </a:bodyPr>
            <a:lstStyle/>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are expanded within donors consistent with </a:t>
              </a:r>
              <a:r>
                <a:rPr lang="en-US" sz="1800" i="1" dirty="0">
                  <a:latin typeface="Arial" panose="020B0604020202020204" pitchFamily="34" charset="0"/>
                  <a:cs typeface="Arial" panose="020B0604020202020204" pitchFamily="34" charset="0"/>
                </a:rPr>
                <a:t>in</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vivo</a:t>
              </a:r>
              <a:r>
                <a:rPr lang="en-US" sz="1800" dirty="0">
                  <a:latin typeface="Arial" panose="020B0604020202020204" pitchFamily="34" charset="0"/>
                  <a:cs typeface="Arial" panose="020B0604020202020204" pitchFamily="34" charset="0"/>
                </a:rPr>
                <a:t> ag experience. </a:t>
              </a:r>
            </a:p>
            <a:p>
              <a:pPr marL="285750" indent="-285750">
                <a:spcAft>
                  <a:spcPts val="1200"/>
                </a:spcAft>
                <a:buClr>
                  <a:schemeClr val="accent5"/>
                </a:buClr>
                <a:buFont typeface="Wingdings" panose="05000000000000000000" pitchFamily="2" charset="2"/>
                <a:buChar char="§"/>
              </a:pP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share TRA chains between donors.</a:t>
              </a:r>
            </a:p>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Few TCR chains are shared between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t>
              </a:r>
            </a:p>
          </p:txBody>
        </p:sp>
        <p:grpSp>
          <p:nvGrpSpPr>
            <p:cNvPr id="303" name="Group 302">
              <a:extLst>
                <a:ext uri="{FF2B5EF4-FFF2-40B4-BE49-F238E27FC236}">
                  <a16:creationId xmlns:a16="http://schemas.microsoft.com/office/drawing/2014/main" id="{C0B7D530-A48F-CECC-2263-F78197B3A4F1}"/>
                </a:ext>
              </a:extLst>
            </p:cNvPr>
            <p:cNvGrpSpPr/>
            <p:nvPr/>
          </p:nvGrpSpPr>
          <p:grpSpPr>
            <a:xfrm>
              <a:off x="19421859" y="21766799"/>
              <a:ext cx="10562697" cy="4658441"/>
              <a:chOff x="19421859" y="21766799"/>
              <a:chExt cx="10562697" cy="4658441"/>
            </a:xfrm>
          </p:grpSpPr>
          <p:pic>
            <p:nvPicPr>
              <p:cNvPr id="302" name="Picture 301">
                <a:extLst>
                  <a:ext uri="{FF2B5EF4-FFF2-40B4-BE49-F238E27FC236}">
                    <a16:creationId xmlns:a16="http://schemas.microsoft.com/office/drawing/2014/main" id="{027C4240-36C6-F5E5-3FE2-AD93621AAEC8}"/>
                  </a:ext>
                </a:extLst>
              </p:cNvPr>
              <p:cNvPicPr>
                <a:picLocks noChangeAspect="1"/>
              </p:cNvPicPr>
              <p:nvPr/>
            </p:nvPicPr>
            <p:blipFill>
              <a:blip r:embed="rId26"/>
              <a:stretch>
                <a:fillRect/>
              </a:stretch>
            </p:blipFill>
            <p:spPr>
              <a:xfrm>
                <a:off x="24086733" y="22138105"/>
                <a:ext cx="4183447" cy="4174212"/>
              </a:xfrm>
              <a:prstGeom prst="rect">
                <a:avLst/>
              </a:prstGeom>
            </p:spPr>
          </p:pic>
          <p:pic>
            <p:nvPicPr>
              <p:cNvPr id="300" name="Picture 299">
                <a:extLst>
                  <a:ext uri="{FF2B5EF4-FFF2-40B4-BE49-F238E27FC236}">
                    <a16:creationId xmlns:a16="http://schemas.microsoft.com/office/drawing/2014/main" id="{D4680D87-2F49-81C5-CC7A-AC8C4AE2B4D0}"/>
                  </a:ext>
                </a:extLst>
              </p:cNvPr>
              <p:cNvPicPr>
                <a:picLocks noChangeAspect="1"/>
              </p:cNvPicPr>
              <p:nvPr/>
            </p:nvPicPr>
            <p:blipFill>
              <a:blip r:embed="rId27"/>
              <a:stretch>
                <a:fillRect/>
              </a:stretch>
            </p:blipFill>
            <p:spPr>
              <a:xfrm>
                <a:off x="19421859" y="21921075"/>
                <a:ext cx="4256482" cy="4504165"/>
              </a:xfrm>
              <a:prstGeom prst="rect">
                <a:avLst/>
              </a:prstGeom>
            </p:spPr>
          </p:pic>
          <p:sp>
            <p:nvSpPr>
              <p:cNvPr id="86" name="TextBox 85">
                <a:extLst>
                  <a:ext uri="{FF2B5EF4-FFF2-40B4-BE49-F238E27FC236}">
                    <a16:creationId xmlns:a16="http://schemas.microsoft.com/office/drawing/2014/main" id="{66988827-78F7-7ED2-2978-8815B1A40290}"/>
                  </a:ext>
                </a:extLst>
              </p:cNvPr>
              <p:cNvSpPr txBox="1"/>
              <p:nvPr/>
            </p:nvSpPr>
            <p:spPr>
              <a:xfrm>
                <a:off x="20522907" y="21766799"/>
                <a:ext cx="175945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 chains</a:t>
                </a:r>
              </a:p>
            </p:txBody>
          </p:sp>
          <p:pic>
            <p:nvPicPr>
              <p:cNvPr id="217" name="Picture 216">
                <a:extLst>
                  <a:ext uri="{FF2B5EF4-FFF2-40B4-BE49-F238E27FC236}">
                    <a16:creationId xmlns:a16="http://schemas.microsoft.com/office/drawing/2014/main" id="{E0CD3BD9-F4C8-C59F-EB7C-0216D542D14B}"/>
                  </a:ext>
                </a:extLst>
              </p:cNvPr>
              <p:cNvPicPr>
                <a:picLocks noChangeAspect="1"/>
              </p:cNvPicPr>
              <p:nvPr/>
            </p:nvPicPr>
            <p:blipFill rotWithShape="1">
              <a:blip r:embed="rId28"/>
              <a:srcRect l="73819" t="43533" r="4865" b="42797"/>
              <a:stretch/>
            </p:blipFill>
            <p:spPr>
              <a:xfrm>
                <a:off x="28088480" y="23739699"/>
                <a:ext cx="1896076" cy="921103"/>
              </a:xfrm>
              <a:prstGeom prst="rect">
                <a:avLst/>
              </a:prstGeom>
            </p:spPr>
          </p:pic>
          <p:sp>
            <p:nvSpPr>
              <p:cNvPr id="218" name="TextBox 217">
                <a:extLst>
                  <a:ext uri="{FF2B5EF4-FFF2-40B4-BE49-F238E27FC236}">
                    <a16:creationId xmlns:a16="http://schemas.microsoft.com/office/drawing/2014/main" id="{7BDB9E1D-306C-95B4-3547-9F330E097BE9}"/>
                  </a:ext>
                </a:extLst>
              </p:cNvPr>
              <p:cNvSpPr txBox="1"/>
              <p:nvPr/>
            </p:nvSpPr>
            <p:spPr>
              <a:xfrm>
                <a:off x="25127609" y="21773818"/>
                <a:ext cx="2585056" cy="66233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TRB chains</a:t>
                </a:r>
              </a:p>
            </p:txBody>
          </p:sp>
          <p:pic>
            <p:nvPicPr>
              <p:cNvPr id="219" name="Picture 218">
                <a:extLst>
                  <a:ext uri="{FF2B5EF4-FFF2-40B4-BE49-F238E27FC236}">
                    <a16:creationId xmlns:a16="http://schemas.microsoft.com/office/drawing/2014/main" id="{939B388F-5DB1-590D-02AB-FCFF070FF6BD}"/>
                  </a:ext>
                </a:extLst>
              </p:cNvPr>
              <p:cNvPicPr>
                <a:picLocks noChangeAspect="1"/>
              </p:cNvPicPr>
              <p:nvPr/>
            </p:nvPicPr>
            <p:blipFill rotWithShape="1">
              <a:blip r:embed="rId29"/>
              <a:srcRect l="74652" t="37212" b="39902"/>
              <a:stretch/>
            </p:blipFill>
            <p:spPr>
              <a:xfrm>
                <a:off x="28291156" y="22777196"/>
                <a:ext cx="1518580" cy="1090137"/>
              </a:xfrm>
              <a:prstGeom prst="rect">
                <a:avLst/>
              </a:prstGeom>
            </p:spPr>
          </p:pic>
        </p:grpSp>
        <p:sp>
          <p:nvSpPr>
            <p:cNvPr id="221" name="TextBox 220">
              <a:extLst>
                <a:ext uri="{FF2B5EF4-FFF2-40B4-BE49-F238E27FC236}">
                  <a16:creationId xmlns:a16="http://schemas.microsoft.com/office/drawing/2014/main" id="{E2459F6E-92BA-F8F1-9EC3-A7B278326FC1}"/>
                </a:ext>
              </a:extLst>
            </p:cNvPr>
            <p:cNvSpPr txBox="1"/>
            <p:nvPr/>
          </p:nvSpPr>
          <p:spPr>
            <a:xfrm>
              <a:off x="18580716" y="26214581"/>
              <a:ext cx="12493267" cy="523220"/>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Circos</a:t>
              </a:r>
              <a:r>
                <a:rPr lang="en-US" sz="1400" dirty="0">
                  <a:latin typeface="Arial" panose="020B0604020202020204" pitchFamily="34" charset="0"/>
                  <a:cs typeface="Arial" panose="020B0604020202020204" pitchFamily="34" charset="0"/>
                </a:rPr>
                <a:t> plots depict TCR chain sharing from all Treg and </a:t>
              </a:r>
              <a:r>
                <a:rPr lang="en-US" sz="1400" dirty="0" err="1">
                  <a:latin typeface="Arial" panose="020B0604020202020204" pitchFamily="34" charset="0"/>
                  <a:cs typeface="Arial" panose="020B0604020202020204" pitchFamily="34" charset="0"/>
                </a:rPr>
                <a:t>Tconv</a:t>
              </a:r>
              <a:r>
                <a:rPr lang="en-US" sz="1400" dirty="0">
                  <a:latin typeface="Arial" panose="020B0604020202020204" pitchFamily="34" charset="0"/>
                  <a:cs typeface="Arial" panose="020B0604020202020204" pitchFamily="34" charset="0"/>
                </a:rPr>
                <a:t> cells. The outer ring shows cell type, the middle ring represents group, and the inner ring is colored by TCR sequence. Lines connect individual cells sharing TCR chains. Sharing was defined as identical nucleotide sequence of TRA and TRB chains.</a:t>
              </a:r>
            </a:p>
          </p:txBody>
        </p:sp>
        <p:sp>
          <p:nvSpPr>
            <p:cNvPr id="225" name="Rectangle 224">
              <a:extLst>
                <a:ext uri="{FF2B5EF4-FFF2-40B4-BE49-F238E27FC236}">
                  <a16:creationId xmlns:a16="http://schemas.microsoft.com/office/drawing/2014/main" id="{0319A74C-31AD-F37C-C966-1DD244D020E7}"/>
                </a:ext>
              </a:extLst>
            </p:cNvPr>
            <p:cNvSpPr/>
            <p:nvPr/>
          </p:nvSpPr>
          <p:spPr>
            <a:xfrm>
              <a:off x="18256445" y="20457059"/>
              <a:ext cx="13047681" cy="6346549"/>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TextBox 238">
            <a:extLst>
              <a:ext uri="{FF2B5EF4-FFF2-40B4-BE49-F238E27FC236}">
                <a16:creationId xmlns:a16="http://schemas.microsoft.com/office/drawing/2014/main" id="{4C3CC04E-5EEF-5315-0716-20A18C889BCC}"/>
              </a:ext>
            </a:extLst>
          </p:cNvPr>
          <p:cNvSpPr txBox="1"/>
          <p:nvPr/>
        </p:nvSpPr>
        <p:spPr>
          <a:xfrm>
            <a:off x="18185732" y="27155873"/>
            <a:ext cx="13614189" cy="646331"/>
          </a:xfrm>
          <a:prstGeom prst="rect">
            <a:avLst/>
          </a:prstGeom>
          <a:noFill/>
        </p:spPr>
        <p:txBody>
          <a:bodyPr wrap="square" rtlCol="0">
            <a:spAutoFit/>
          </a:bodyPr>
          <a:lstStyle/>
          <a:p>
            <a:pPr marL="342900" indent="-342900">
              <a:buFont typeface="+mj-lt"/>
              <a:buAutoNum type="alphaUcPeriod" startAt="2"/>
            </a:pPr>
            <a:r>
              <a:rPr lang="en-US" sz="1800" dirty="0">
                <a:latin typeface="Arial" panose="020B0604020202020204" pitchFamily="34" charset="0"/>
                <a:cs typeface="Arial" panose="020B0604020202020204" pitchFamily="34" charset="0"/>
              </a:rPr>
              <a:t>Tregs have more expanded TCR junctions per donor than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 but there is no significant difference in expansion between T1D vs control donors for either cell type.</a:t>
            </a:r>
          </a:p>
        </p:txBody>
      </p:sp>
      <p:grpSp>
        <p:nvGrpSpPr>
          <p:cNvPr id="298" name="Group 297">
            <a:extLst>
              <a:ext uri="{FF2B5EF4-FFF2-40B4-BE49-F238E27FC236}">
                <a16:creationId xmlns:a16="http://schemas.microsoft.com/office/drawing/2014/main" id="{C7051C36-9E2C-046D-C6B0-B201D3B5896B}"/>
              </a:ext>
            </a:extLst>
          </p:cNvPr>
          <p:cNvGrpSpPr/>
          <p:nvPr/>
        </p:nvGrpSpPr>
        <p:grpSpPr>
          <a:xfrm>
            <a:off x="18277720" y="27932068"/>
            <a:ext cx="13047681" cy="4750755"/>
            <a:chOff x="18277720" y="27874918"/>
            <a:chExt cx="13047681" cy="4750755"/>
          </a:xfrm>
        </p:grpSpPr>
        <p:sp>
          <p:nvSpPr>
            <p:cNvPr id="235" name="Rectangle 234">
              <a:extLst>
                <a:ext uri="{FF2B5EF4-FFF2-40B4-BE49-F238E27FC236}">
                  <a16:creationId xmlns:a16="http://schemas.microsoft.com/office/drawing/2014/main" id="{7DDB9CA3-6E8A-E9BF-5042-FCDA899CFE97}"/>
                </a:ext>
              </a:extLst>
            </p:cNvPr>
            <p:cNvSpPr/>
            <p:nvPr/>
          </p:nvSpPr>
          <p:spPr>
            <a:xfrm>
              <a:off x="18277720" y="27874918"/>
              <a:ext cx="13047681" cy="4750755"/>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6" name="Group 275">
              <a:extLst>
                <a:ext uri="{FF2B5EF4-FFF2-40B4-BE49-F238E27FC236}">
                  <a16:creationId xmlns:a16="http://schemas.microsoft.com/office/drawing/2014/main" id="{7E2AC0CE-B08E-99B9-DC97-96DD48BC2B0D}"/>
                </a:ext>
              </a:extLst>
            </p:cNvPr>
            <p:cNvGrpSpPr/>
            <p:nvPr/>
          </p:nvGrpSpPr>
          <p:grpSpPr>
            <a:xfrm>
              <a:off x="25059010" y="28287643"/>
              <a:ext cx="5137807" cy="3673228"/>
              <a:chOff x="24705084" y="28287643"/>
              <a:chExt cx="5137807" cy="3673228"/>
            </a:xfrm>
          </p:grpSpPr>
          <p:grpSp>
            <p:nvGrpSpPr>
              <p:cNvPr id="253" name="Group 252">
                <a:extLst>
                  <a:ext uri="{FF2B5EF4-FFF2-40B4-BE49-F238E27FC236}">
                    <a16:creationId xmlns:a16="http://schemas.microsoft.com/office/drawing/2014/main" id="{7249D828-80D2-A4C5-0803-5E58411AC160}"/>
                  </a:ext>
                </a:extLst>
              </p:cNvPr>
              <p:cNvGrpSpPr/>
              <p:nvPr/>
            </p:nvGrpSpPr>
            <p:grpSpPr>
              <a:xfrm>
                <a:off x="24705084" y="28652039"/>
                <a:ext cx="5058096" cy="3308832"/>
                <a:chOff x="6806019" y="3445562"/>
                <a:chExt cx="3651774" cy="2196109"/>
              </a:xfrm>
            </p:grpSpPr>
            <p:sp>
              <p:nvSpPr>
                <p:cNvPr id="255" name="TextBox 254">
                  <a:extLst>
                    <a:ext uri="{FF2B5EF4-FFF2-40B4-BE49-F238E27FC236}">
                      <a16:creationId xmlns:a16="http://schemas.microsoft.com/office/drawing/2014/main" id="{11135E4E-205D-5D80-C578-0835C623BEF3}"/>
                    </a:ext>
                  </a:extLst>
                </p:cNvPr>
                <p:cNvSpPr txBox="1"/>
                <p:nvPr/>
              </p:nvSpPr>
              <p:spPr>
                <a:xfrm rot="16200000">
                  <a:off x="6410932" y="4269877"/>
                  <a:ext cx="1192769" cy="402595"/>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Inverse Simpson’s</a:t>
                  </a:r>
                </a:p>
                <a:p>
                  <a:pPr algn="ctr"/>
                  <a:r>
                    <a:rPr lang="en-US" sz="1400" dirty="0">
                      <a:latin typeface="Arial" panose="020B0604020202020204" pitchFamily="34" charset="0"/>
                      <a:cs typeface="Arial" panose="020B0604020202020204" pitchFamily="34" charset="0"/>
                    </a:rPr>
                    <a:t>diversity</a:t>
                  </a:r>
                </a:p>
              </p:txBody>
            </p:sp>
            <p:pic>
              <p:nvPicPr>
                <p:cNvPr id="256" name="Picture 255">
                  <a:extLst>
                    <a:ext uri="{FF2B5EF4-FFF2-40B4-BE49-F238E27FC236}">
                      <a16:creationId xmlns:a16="http://schemas.microsoft.com/office/drawing/2014/main" id="{CA7D9572-0835-B0DA-1FD3-1EB35809FC27}"/>
                    </a:ext>
                  </a:extLst>
                </p:cNvPr>
                <p:cNvPicPr>
                  <a:picLocks noChangeAspect="1"/>
                </p:cNvPicPr>
                <p:nvPr/>
              </p:nvPicPr>
              <p:blipFill rotWithShape="1">
                <a:blip r:embed="rId30"/>
                <a:srcRect l="13432" t="22439" r="26895" b="8532"/>
                <a:stretch/>
              </p:blipFill>
              <p:spPr>
                <a:xfrm>
                  <a:off x="7378810" y="3762703"/>
                  <a:ext cx="3078983" cy="1524000"/>
                </a:xfrm>
                <a:prstGeom prst="rect">
                  <a:avLst/>
                </a:prstGeom>
              </p:spPr>
            </p:pic>
            <p:sp>
              <p:nvSpPr>
                <p:cNvPr id="257" name="Rectangle 256">
                  <a:extLst>
                    <a:ext uri="{FF2B5EF4-FFF2-40B4-BE49-F238E27FC236}">
                      <a16:creationId xmlns:a16="http://schemas.microsoft.com/office/drawing/2014/main" id="{33EC7BF0-AEFB-F637-7553-B80DB18FE700}"/>
                    </a:ext>
                  </a:extLst>
                </p:cNvPr>
                <p:cNvSpPr/>
                <p:nvPr/>
              </p:nvSpPr>
              <p:spPr>
                <a:xfrm>
                  <a:off x="7479763" y="3470543"/>
                  <a:ext cx="1376116" cy="316064"/>
                </a:xfrm>
                <a:prstGeom prst="rect">
                  <a:avLst/>
                </a:prstGeom>
                <a:solidFill>
                  <a:schemeClr val="bg2">
                    <a:lumMod val="90000"/>
                  </a:schemeClr>
                </a:solid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258" name="Rectangle 257">
                  <a:extLst>
                    <a:ext uri="{FF2B5EF4-FFF2-40B4-BE49-F238E27FC236}">
                      <a16:creationId xmlns:a16="http://schemas.microsoft.com/office/drawing/2014/main" id="{420EB9F6-15A2-937A-015D-ED0E536002B2}"/>
                    </a:ext>
                  </a:extLst>
                </p:cNvPr>
                <p:cNvSpPr/>
                <p:nvPr/>
              </p:nvSpPr>
              <p:spPr>
                <a:xfrm>
                  <a:off x="8976528" y="3470543"/>
                  <a:ext cx="1388915" cy="316064"/>
                </a:xfrm>
                <a:prstGeom prst="rect">
                  <a:avLst/>
                </a:prstGeom>
                <a:solidFill>
                  <a:schemeClr val="bg2">
                    <a:lumMod val="90000"/>
                  </a:schemeClr>
                </a:solid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59" name="TextBox 258">
                  <a:extLst>
                    <a:ext uri="{FF2B5EF4-FFF2-40B4-BE49-F238E27FC236}">
                      <a16:creationId xmlns:a16="http://schemas.microsoft.com/office/drawing/2014/main" id="{F5C867C9-2DAC-FAC7-396E-74072A576AD7}"/>
                    </a:ext>
                  </a:extLst>
                </p:cNvPr>
                <p:cNvSpPr txBox="1"/>
                <p:nvPr/>
              </p:nvSpPr>
              <p:spPr>
                <a:xfrm>
                  <a:off x="7930771" y="3445562"/>
                  <a:ext cx="392561"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TRA</a:t>
                  </a:r>
                </a:p>
              </p:txBody>
            </p:sp>
            <p:sp>
              <p:nvSpPr>
                <p:cNvPr id="260" name="TextBox 259">
                  <a:extLst>
                    <a:ext uri="{FF2B5EF4-FFF2-40B4-BE49-F238E27FC236}">
                      <a16:creationId xmlns:a16="http://schemas.microsoft.com/office/drawing/2014/main" id="{AD77E690-1C60-297A-0A73-DF259B1B91C9}"/>
                    </a:ext>
                  </a:extLst>
                </p:cNvPr>
                <p:cNvSpPr txBox="1"/>
                <p:nvPr/>
              </p:nvSpPr>
              <p:spPr>
                <a:xfrm>
                  <a:off x="9397995" y="3445562"/>
                  <a:ext cx="392561"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TRB</a:t>
                  </a:r>
                </a:p>
              </p:txBody>
            </p:sp>
            <p:sp>
              <p:nvSpPr>
                <p:cNvPr id="261" name="TextBox 260">
                  <a:extLst>
                    <a:ext uri="{FF2B5EF4-FFF2-40B4-BE49-F238E27FC236}">
                      <a16:creationId xmlns:a16="http://schemas.microsoft.com/office/drawing/2014/main" id="{7D0408C5-07EB-E92E-ECB1-DA2AE893C076}"/>
                    </a:ext>
                  </a:extLst>
                </p:cNvPr>
                <p:cNvSpPr txBox="1"/>
                <p:nvPr/>
              </p:nvSpPr>
              <p:spPr>
                <a:xfrm>
                  <a:off x="7667270" y="3565367"/>
                  <a:ext cx="1023297"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p-value: 0.0132</a:t>
                  </a:r>
                </a:p>
              </p:txBody>
            </p:sp>
            <p:sp>
              <p:nvSpPr>
                <p:cNvPr id="262" name="TextBox 261">
                  <a:extLst>
                    <a:ext uri="{FF2B5EF4-FFF2-40B4-BE49-F238E27FC236}">
                      <a16:creationId xmlns:a16="http://schemas.microsoft.com/office/drawing/2014/main" id="{28E922C6-285F-96DD-B060-F5A7603BC859}"/>
                    </a:ext>
                  </a:extLst>
                </p:cNvPr>
                <p:cNvSpPr txBox="1"/>
                <p:nvPr/>
              </p:nvSpPr>
              <p:spPr>
                <a:xfrm>
                  <a:off x="9125356" y="3574648"/>
                  <a:ext cx="1023297"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p-value: 0.0169</a:t>
                  </a:r>
                </a:p>
              </p:txBody>
            </p:sp>
            <p:grpSp>
              <p:nvGrpSpPr>
                <p:cNvPr id="263" name="Group 262">
                  <a:extLst>
                    <a:ext uri="{FF2B5EF4-FFF2-40B4-BE49-F238E27FC236}">
                      <a16:creationId xmlns:a16="http://schemas.microsoft.com/office/drawing/2014/main" id="{17BAA9DB-AF7D-911E-E112-D848B9F5C45B}"/>
                    </a:ext>
                  </a:extLst>
                </p:cNvPr>
                <p:cNvGrpSpPr/>
                <p:nvPr/>
              </p:nvGrpSpPr>
              <p:grpSpPr>
                <a:xfrm>
                  <a:off x="7137617" y="3691243"/>
                  <a:ext cx="324604" cy="1608111"/>
                  <a:chOff x="7012121" y="3691243"/>
                  <a:chExt cx="324604" cy="1608111"/>
                </a:xfrm>
              </p:grpSpPr>
              <p:sp>
                <p:nvSpPr>
                  <p:cNvPr id="269" name="TextBox 268">
                    <a:extLst>
                      <a:ext uri="{FF2B5EF4-FFF2-40B4-BE49-F238E27FC236}">
                        <a16:creationId xmlns:a16="http://schemas.microsoft.com/office/drawing/2014/main" id="{0C0E535A-9196-3B87-1AB8-78D4A04FA2BA}"/>
                      </a:ext>
                    </a:extLst>
                  </p:cNvPr>
                  <p:cNvSpPr txBox="1"/>
                  <p:nvPr/>
                </p:nvSpPr>
                <p:spPr>
                  <a:xfrm>
                    <a:off x="7140361" y="5120815"/>
                    <a:ext cx="196364"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270" name="TextBox 269">
                    <a:extLst>
                      <a:ext uri="{FF2B5EF4-FFF2-40B4-BE49-F238E27FC236}">
                        <a16:creationId xmlns:a16="http://schemas.microsoft.com/office/drawing/2014/main" id="{D6834AA2-D782-B040-96C9-BABF8AB18C52}"/>
                      </a:ext>
                    </a:extLst>
                  </p:cNvPr>
                  <p:cNvSpPr txBox="1"/>
                  <p:nvPr/>
                </p:nvSpPr>
                <p:spPr>
                  <a:xfrm>
                    <a:off x="7076241" y="4628487"/>
                    <a:ext cx="250635"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50</a:t>
                    </a:r>
                  </a:p>
                </p:txBody>
              </p:sp>
              <p:sp>
                <p:nvSpPr>
                  <p:cNvPr id="271" name="TextBox 270">
                    <a:extLst>
                      <a:ext uri="{FF2B5EF4-FFF2-40B4-BE49-F238E27FC236}">
                        <a16:creationId xmlns:a16="http://schemas.microsoft.com/office/drawing/2014/main" id="{1A93073E-232E-2826-96F6-B6F6DAEB96FA}"/>
                      </a:ext>
                    </a:extLst>
                  </p:cNvPr>
                  <p:cNvSpPr txBox="1"/>
                  <p:nvPr/>
                </p:nvSpPr>
                <p:spPr>
                  <a:xfrm>
                    <a:off x="7012121" y="4136159"/>
                    <a:ext cx="304906"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100</a:t>
                    </a:r>
                  </a:p>
                </p:txBody>
              </p:sp>
              <p:sp>
                <p:nvSpPr>
                  <p:cNvPr id="272" name="TextBox 271">
                    <a:extLst>
                      <a:ext uri="{FF2B5EF4-FFF2-40B4-BE49-F238E27FC236}">
                        <a16:creationId xmlns:a16="http://schemas.microsoft.com/office/drawing/2014/main" id="{E94BC2D1-C51A-54CC-F792-0FF616C0B851}"/>
                      </a:ext>
                    </a:extLst>
                  </p:cNvPr>
                  <p:cNvSpPr txBox="1"/>
                  <p:nvPr/>
                </p:nvSpPr>
                <p:spPr>
                  <a:xfrm>
                    <a:off x="7012121" y="3691243"/>
                    <a:ext cx="304906"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150</a:t>
                    </a:r>
                  </a:p>
                </p:txBody>
              </p:sp>
            </p:grpSp>
            <p:sp>
              <p:nvSpPr>
                <p:cNvPr id="264" name="TextBox 263">
                  <a:extLst>
                    <a:ext uri="{FF2B5EF4-FFF2-40B4-BE49-F238E27FC236}">
                      <a16:creationId xmlns:a16="http://schemas.microsoft.com/office/drawing/2014/main" id="{7E82FB81-E4AE-7ED5-A558-A3DE19EBA310}"/>
                    </a:ext>
                  </a:extLst>
                </p:cNvPr>
                <p:cNvSpPr txBox="1"/>
                <p:nvPr/>
              </p:nvSpPr>
              <p:spPr>
                <a:xfrm>
                  <a:off x="7588944" y="5241215"/>
                  <a:ext cx="470796" cy="204275"/>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Tconv</a:t>
                  </a:r>
                  <a:endParaRPr lang="en-US" sz="1400" dirty="0">
                    <a:latin typeface="Arial" panose="020B0604020202020204" pitchFamily="34" charset="0"/>
                    <a:cs typeface="Arial" panose="020B0604020202020204" pitchFamily="34" charset="0"/>
                  </a:endParaRPr>
                </a:p>
              </p:txBody>
            </p:sp>
            <p:sp>
              <p:nvSpPr>
                <p:cNvPr id="265" name="TextBox 264">
                  <a:extLst>
                    <a:ext uri="{FF2B5EF4-FFF2-40B4-BE49-F238E27FC236}">
                      <a16:creationId xmlns:a16="http://schemas.microsoft.com/office/drawing/2014/main" id="{6FE7D3CD-5F81-F10C-70FA-14B343F5B890}"/>
                    </a:ext>
                  </a:extLst>
                </p:cNvPr>
                <p:cNvSpPr txBox="1"/>
                <p:nvPr/>
              </p:nvSpPr>
              <p:spPr>
                <a:xfrm>
                  <a:off x="9095475" y="5241215"/>
                  <a:ext cx="470796" cy="204275"/>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Tconv</a:t>
                  </a:r>
                  <a:endParaRPr lang="en-US" sz="1400" dirty="0">
                    <a:latin typeface="Arial" panose="020B0604020202020204" pitchFamily="34" charset="0"/>
                    <a:cs typeface="Arial" panose="020B0604020202020204" pitchFamily="34" charset="0"/>
                  </a:endParaRPr>
                </a:p>
              </p:txBody>
            </p:sp>
            <p:sp>
              <p:nvSpPr>
                <p:cNvPr id="266" name="TextBox 265">
                  <a:extLst>
                    <a:ext uri="{FF2B5EF4-FFF2-40B4-BE49-F238E27FC236}">
                      <a16:creationId xmlns:a16="http://schemas.microsoft.com/office/drawing/2014/main" id="{6090409D-EB9C-E4BD-FE6A-DE1C05B00573}"/>
                    </a:ext>
                  </a:extLst>
                </p:cNvPr>
                <p:cNvSpPr txBox="1"/>
                <p:nvPr/>
              </p:nvSpPr>
              <p:spPr>
                <a:xfrm>
                  <a:off x="8264445" y="5241215"/>
                  <a:ext cx="393534"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Treg</a:t>
                  </a:r>
                </a:p>
              </p:txBody>
            </p:sp>
            <p:sp>
              <p:nvSpPr>
                <p:cNvPr id="267" name="TextBox 266">
                  <a:extLst>
                    <a:ext uri="{FF2B5EF4-FFF2-40B4-BE49-F238E27FC236}">
                      <a16:creationId xmlns:a16="http://schemas.microsoft.com/office/drawing/2014/main" id="{0532B658-0CB0-B324-7C77-518276BB591A}"/>
                    </a:ext>
                  </a:extLst>
                </p:cNvPr>
                <p:cNvSpPr txBox="1"/>
                <p:nvPr/>
              </p:nvSpPr>
              <p:spPr>
                <a:xfrm>
                  <a:off x="9775329" y="5241215"/>
                  <a:ext cx="393534"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Treg</a:t>
                  </a:r>
                </a:p>
              </p:txBody>
            </p:sp>
            <p:sp>
              <p:nvSpPr>
                <p:cNvPr id="268" name="TextBox 267">
                  <a:extLst>
                    <a:ext uri="{FF2B5EF4-FFF2-40B4-BE49-F238E27FC236}">
                      <a16:creationId xmlns:a16="http://schemas.microsoft.com/office/drawing/2014/main" id="{59C0EE55-557B-CFEE-B318-CEC30C54BC58}"/>
                    </a:ext>
                  </a:extLst>
                </p:cNvPr>
                <p:cNvSpPr txBox="1"/>
                <p:nvPr/>
              </p:nvSpPr>
              <p:spPr>
                <a:xfrm>
                  <a:off x="8492063" y="5416969"/>
                  <a:ext cx="787899" cy="224702"/>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CD4 Type</a:t>
                  </a:r>
                </a:p>
              </p:txBody>
            </p:sp>
          </p:grpSp>
          <p:sp>
            <p:nvSpPr>
              <p:cNvPr id="254" name="TextBox 253">
                <a:extLst>
                  <a:ext uri="{FF2B5EF4-FFF2-40B4-BE49-F238E27FC236}">
                    <a16:creationId xmlns:a16="http://schemas.microsoft.com/office/drawing/2014/main" id="{3BA93B48-4D21-D3C3-31AA-CC6D194ED381}"/>
                  </a:ext>
                </a:extLst>
              </p:cNvPr>
              <p:cNvSpPr txBox="1"/>
              <p:nvPr/>
            </p:nvSpPr>
            <p:spPr>
              <a:xfrm>
                <a:off x="25342009" y="28287643"/>
                <a:ext cx="450088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Diversity of CDR3 aa sequences per donor</a:t>
                </a:r>
              </a:p>
            </p:txBody>
          </p:sp>
        </p:grpSp>
        <p:sp>
          <p:nvSpPr>
            <p:cNvPr id="273" name="TextBox 272">
              <a:extLst>
                <a:ext uri="{FF2B5EF4-FFF2-40B4-BE49-F238E27FC236}">
                  <a16:creationId xmlns:a16="http://schemas.microsoft.com/office/drawing/2014/main" id="{A35E58B9-A187-61E0-34DB-25F34D4B0262}"/>
                </a:ext>
              </a:extLst>
            </p:cNvPr>
            <p:cNvSpPr txBox="1"/>
            <p:nvPr/>
          </p:nvSpPr>
          <p:spPr>
            <a:xfrm>
              <a:off x="19236445" y="31989656"/>
              <a:ext cx="10701457"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Analysis was performed by down sampling to equivalent numbers of </a:t>
              </a:r>
              <a:r>
                <a:rPr lang="en-US" sz="1400" dirty="0" err="1">
                  <a:latin typeface="Arial" panose="020B0604020202020204" pitchFamily="34" charset="0"/>
                  <a:cs typeface="Arial" panose="020B0604020202020204" pitchFamily="34" charset="0"/>
                </a:rPr>
                <a:t>Tconv</a:t>
              </a:r>
              <a:r>
                <a:rPr lang="en-US" sz="1400" dirty="0">
                  <a:latin typeface="Arial" panose="020B0604020202020204" pitchFamily="34" charset="0"/>
                  <a:cs typeface="Arial" panose="020B0604020202020204" pitchFamily="34" charset="0"/>
                </a:rPr>
                <a:t> and Treg cells. Down sampling was performed 100 times to assess significance.</a:t>
              </a:r>
            </a:p>
          </p:txBody>
        </p:sp>
        <p:grpSp>
          <p:nvGrpSpPr>
            <p:cNvPr id="278" name="Group 277">
              <a:extLst>
                <a:ext uri="{FF2B5EF4-FFF2-40B4-BE49-F238E27FC236}">
                  <a16:creationId xmlns:a16="http://schemas.microsoft.com/office/drawing/2014/main" id="{2F3A2A45-FFE6-8AED-6AF5-2D4D235C3044}"/>
                </a:ext>
              </a:extLst>
            </p:cNvPr>
            <p:cNvGrpSpPr/>
            <p:nvPr/>
          </p:nvGrpSpPr>
          <p:grpSpPr>
            <a:xfrm>
              <a:off x="19040130" y="28030451"/>
              <a:ext cx="5664454" cy="3970434"/>
              <a:chOff x="19154430" y="28030451"/>
              <a:chExt cx="5664454" cy="3970434"/>
            </a:xfrm>
          </p:grpSpPr>
          <p:sp>
            <p:nvSpPr>
              <p:cNvPr id="249" name="TextBox 248">
                <a:extLst>
                  <a:ext uri="{FF2B5EF4-FFF2-40B4-BE49-F238E27FC236}">
                    <a16:creationId xmlns:a16="http://schemas.microsoft.com/office/drawing/2014/main" id="{434A0965-4342-C302-7991-658A32EE616B}"/>
                  </a:ext>
                </a:extLst>
              </p:cNvPr>
              <p:cNvSpPr txBox="1"/>
              <p:nvPr/>
            </p:nvSpPr>
            <p:spPr>
              <a:xfrm>
                <a:off x="19499542" y="28030451"/>
                <a:ext cx="423245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Proportion of expanded CDR3 aa sequences per donor by cell type</a:t>
                </a:r>
              </a:p>
            </p:txBody>
          </p:sp>
          <p:pic>
            <p:nvPicPr>
              <p:cNvPr id="274" name="Picture 273">
                <a:extLst>
                  <a:ext uri="{FF2B5EF4-FFF2-40B4-BE49-F238E27FC236}">
                    <a16:creationId xmlns:a16="http://schemas.microsoft.com/office/drawing/2014/main" id="{5F41C0F9-8D96-7842-BB9A-853085E4EEF2}"/>
                  </a:ext>
                </a:extLst>
              </p:cNvPr>
              <p:cNvPicPr>
                <a:picLocks noChangeAspect="1"/>
              </p:cNvPicPr>
              <p:nvPr/>
            </p:nvPicPr>
            <p:blipFill rotWithShape="1">
              <a:blip r:embed="rId31"/>
              <a:srcRect r="3218"/>
              <a:stretch/>
            </p:blipFill>
            <p:spPr>
              <a:xfrm>
                <a:off x="19154430" y="28565654"/>
                <a:ext cx="4784294" cy="3435231"/>
              </a:xfrm>
              <a:prstGeom prst="rect">
                <a:avLst/>
              </a:prstGeom>
            </p:spPr>
          </p:pic>
          <p:sp>
            <p:nvSpPr>
              <p:cNvPr id="275" name="TextBox 274">
                <a:extLst>
                  <a:ext uri="{FF2B5EF4-FFF2-40B4-BE49-F238E27FC236}">
                    <a16:creationId xmlns:a16="http://schemas.microsoft.com/office/drawing/2014/main" id="{BEA751DD-A9E2-99C8-4B43-C62EF125CF01}"/>
                  </a:ext>
                </a:extLst>
              </p:cNvPr>
              <p:cNvSpPr txBox="1"/>
              <p:nvPr/>
            </p:nvSpPr>
            <p:spPr>
              <a:xfrm>
                <a:off x="23792641" y="29815943"/>
                <a:ext cx="1026243" cy="584775"/>
              </a:xfrm>
              <a:prstGeom prst="rect">
                <a:avLst/>
              </a:prstGeom>
              <a:noFill/>
            </p:spPr>
            <p:txBody>
              <a:bodyPr wrap="none" rtlCol="0">
                <a:spAutoFit/>
              </a:bodyPr>
              <a:lstStyle/>
              <a:p>
                <a:r>
                  <a:rPr lang="en-US" sz="1600" dirty="0">
                    <a:solidFill>
                      <a:srgbClr val="00CDC8"/>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T1D</a:t>
                </a:r>
              </a:p>
              <a:p>
                <a:r>
                  <a:rPr lang="en-US" sz="1600" dirty="0">
                    <a:solidFill>
                      <a:srgbClr val="FF7C8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Control</a:t>
                </a:r>
              </a:p>
            </p:txBody>
          </p:sp>
        </p:grpSp>
        <p:sp>
          <p:nvSpPr>
            <p:cNvPr id="277" name="TextBox 276">
              <a:extLst>
                <a:ext uri="{FF2B5EF4-FFF2-40B4-BE49-F238E27FC236}">
                  <a16:creationId xmlns:a16="http://schemas.microsoft.com/office/drawing/2014/main" id="{A7E2A676-D848-3F80-65DB-A1EF4F1F4CB9}"/>
                </a:ext>
              </a:extLst>
            </p:cNvPr>
            <p:cNvSpPr txBox="1"/>
            <p:nvPr/>
          </p:nvSpPr>
          <p:spPr>
            <a:xfrm>
              <a:off x="30061797" y="29850549"/>
              <a:ext cx="1026243" cy="584775"/>
            </a:xfrm>
            <a:prstGeom prst="rect">
              <a:avLst/>
            </a:prstGeom>
            <a:noFill/>
          </p:spPr>
          <p:txBody>
            <a:bodyPr wrap="none" rtlCol="0">
              <a:spAutoFit/>
            </a:bodyPr>
            <a:lstStyle/>
            <a:p>
              <a:r>
                <a:rPr lang="en-US" sz="1600" dirty="0">
                  <a:solidFill>
                    <a:srgbClr val="00CDC8"/>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T1D</a:t>
              </a:r>
            </a:p>
            <a:p>
              <a:r>
                <a:rPr lang="en-US" sz="1600" dirty="0">
                  <a:solidFill>
                    <a:srgbClr val="FF7C8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Control</a:t>
              </a:r>
            </a:p>
          </p:txBody>
        </p:sp>
      </p:grpSp>
      <p:sp>
        <p:nvSpPr>
          <p:cNvPr id="294" name="TextBox 293">
            <a:extLst>
              <a:ext uri="{FF2B5EF4-FFF2-40B4-BE49-F238E27FC236}">
                <a16:creationId xmlns:a16="http://schemas.microsoft.com/office/drawing/2014/main" id="{AD2E1E5A-BC98-0212-8704-35501A02302A}"/>
              </a:ext>
            </a:extLst>
          </p:cNvPr>
          <p:cNvSpPr txBox="1"/>
          <p:nvPr/>
        </p:nvSpPr>
        <p:spPr>
          <a:xfrm>
            <a:off x="18574171" y="34659796"/>
            <a:ext cx="12885002"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Monocle 3 </a:t>
            </a:r>
            <a:r>
              <a:rPr lang="en-US" sz="1800" dirty="0" err="1">
                <a:latin typeface="Arial" panose="020B0604020202020204" pitchFamily="34" charset="0"/>
                <a:cs typeface="Arial" panose="020B0604020202020204" pitchFamily="34" charset="0"/>
              </a:rPr>
              <a:t>pseudotime</a:t>
            </a:r>
            <a:r>
              <a:rPr lang="en-US" sz="1800" dirty="0">
                <a:latin typeface="Arial" panose="020B0604020202020204" pitchFamily="34" charset="0"/>
                <a:cs typeface="Arial" panose="020B0604020202020204" pitchFamily="34" charset="0"/>
              </a:rPr>
              <a:t> trajectories are shown for islet 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(left) and Treg cells (right). Cells sharing TCR chains (full nucleotide sequence) are connected by lines</a:t>
            </a:r>
          </a:p>
        </p:txBody>
      </p:sp>
      <p:pic>
        <p:nvPicPr>
          <p:cNvPr id="30" name="Picture 29" descr="A diagram of a cell culture&#10;&#10;Description automatically generated with medium confidence">
            <a:extLst>
              <a:ext uri="{FF2B5EF4-FFF2-40B4-BE49-F238E27FC236}">
                <a16:creationId xmlns:a16="http://schemas.microsoft.com/office/drawing/2014/main" id="{284EE250-C113-C309-4DC6-0C459E8541D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0157389" y="7836421"/>
            <a:ext cx="10455247" cy="6942809"/>
          </a:xfrm>
          <a:prstGeom prst="rect">
            <a:avLst/>
          </a:prstGeom>
        </p:spPr>
      </p:pic>
      <p:sp>
        <p:nvSpPr>
          <p:cNvPr id="78" name="TextBox 77">
            <a:extLst>
              <a:ext uri="{FF2B5EF4-FFF2-40B4-BE49-F238E27FC236}">
                <a16:creationId xmlns:a16="http://schemas.microsoft.com/office/drawing/2014/main" id="{8B622409-FC3D-697C-1649-912DC3868D51}"/>
              </a:ext>
            </a:extLst>
          </p:cNvPr>
          <p:cNvSpPr txBox="1"/>
          <p:nvPr/>
        </p:nvSpPr>
        <p:spPr>
          <a:xfrm>
            <a:off x="19689959" y="14692640"/>
            <a:ext cx="3759362" cy="409343"/>
          </a:xfrm>
          <a:prstGeom prst="rect">
            <a:avLst/>
          </a:prstGeom>
          <a:noFill/>
        </p:spPr>
        <p:txBody>
          <a:bodyPr wrap="none" rtlCol="0">
            <a:spAutoFit/>
          </a:bodyPr>
          <a:lstStyle/>
          <a:p>
            <a:r>
              <a:rPr lang="en-US" sz="2060" dirty="0">
                <a:latin typeface="Arial" panose="020B0604020202020204" pitchFamily="34" charset="0"/>
                <a:cs typeface="Arial" panose="020B0604020202020204" pitchFamily="34" charset="0"/>
              </a:rPr>
              <a:t>C. Single cell analysis scheme</a:t>
            </a:r>
          </a:p>
        </p:txBody>
      </p:sp>
      <p:pic>
        <p:nvPicPr>
          <p:cNvPr id="214" name="Picture 213">
            <a:extLst>
              <a:ext uri="{FF2B5EF4-FFF2-40B4-BE49-F238E27FC236}">
                <a16:creationId xmlns:a16="http://schemas.microsoft.com/office/drawing/2014/main" id="{9DA60CDC-DEC4-15C3-0142-FB0CCEDD10E3}"/>
              </a:ext>
            </a:extLst>
          </p:cNvPr>
          <p:cNvPicPr>
            <a:picLocks noChangeAspect="1"/>
          </p:cNvPicPr>
          <p:nvPr/>
        </p:nvPicPr>
        <p:blipFill>
          <a:blip r:embed="rId33"/>
          <a:srcRect l="10680" t="68462" r="71824" b="2647"/>
          <a:stretch/>
        </p:blipFill>
        <p:spPr>
          <a:xfrm>
            <a:off x="19455159" y="15925128"/>
            <a:ext cx="1659742" cy="1827188"/>
          </a:xfrm>
          <a:prstGeom prst="rect">
            <a:avLst/>
          </a:prstGeom>
        </p:spPr>
      </p:pic>
      <p:sp>
        <p:nvSpPr>
          <p:cNvPr id="215" name="TextBox 214">
            <a:extLst>
              <a:ext uri="{FF2B5EF4-FFF2-40B4-BE49-F238E27FC236}">
                <a16:creationId xmlns:a16="http://schemas.microsoft.com/office/drawing/2014/main" id="{415697A0-9883-931A-B82C-E8EA9E5B557A}"/>
              </a:ext>
            </a:extLst>
          </p:cNvPr>
          <p:cNvSpPr txBox="1"/>
          <p:nvPr/>
        </p:nvSpPr>
        <p:spPr>
          <a:xfrm>
            <a:off x="19478631" y="15206280"/>
            <a:ext cx="261757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Hashtag demultiplexing</a:t>
            </a:r>
          </a:p>
        </p:txBody>
      </p:sp>
      <p:sp>
        <p:nvSpPr>
          <p:cNvPr id="216" name="TextBox 215">
            <a:extLst>
              <a:ext uri="{FF2B5EF4-FFF2-40B4-BE49-F238E27FC236}">
                <a16:creationId xmlns:a16="http://schemas.microsoft.com/office/drawing/2014/main" id="{A4E570AB-C85D-D9BE-E6B0-D248C67A4797}"/>
              </a:ext>
            </a:extLst>
          </p:cNvPr>
          <p:cNvSpPr txBox="1"/>
          <p:nvPr/>
        </p:nvSpPr>
        <p:spPr>
          <a:xfrm>
            <a:off x="22298917" y="15509736"/>
            <a:ext cx="21102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TCR accounting</a:t>
            </a:r>
          </a:p>
        </p:txBody>
      </p:sp>
      <p:pic>
        <p:nvPicPr>
          <p:cNvPr id="220" name="Picture 219">
            <a:extLst>
              <a:ext uri="{FF2B5EF4-FFF2-40B4-BE49-F238E27FC236}">
                <a16:creationId xmlns:a16="http://schemas.microsoft.com/office/drawing/2014/main" id="{7CFD8D11-3B41-FCA4-F67E-C6312D87FC23}"/>
              </a:ext>
            </a:extLst>
          </p:cNvPr>
          <p:cNvPicPr>
            <a:picLocks noChangeAspect="1"/>
          </p:cNvPicPr>
          <p:nvPr/>
        </p:nvPicPr>
        <p:blipFill>
          <a:blip r:embed="rId34"/>
          <a:stretch>
            <a:fillRect/>
          </a:stretch>
        </p:blipFill>
        <p:spPr>
          <a:xfrm>
            <a:off x="22476874" y="16547861"/>
            <a:ext cx="2110299" cy="1055150"/>
          </a:xfrm>
          <a:prstGeom prst="rect">
            <a:avLst/>
          </a:prstGeom>
        </p:spPr>
      </p:pic>
      <p:pic>
        <p:nvPicPr>
          <p:cNvPr id="226" name="Picture 225">
            <a:extLst>
              <a:ext uri="{FF2B5EF4-FFF2-40B4-BE49-F238E27FC236}">
                <a16:creationId xmlns:a16="http://schemas.microsoft.com/office/drawing/2014/main" id="{03B73ED1-6BB3-859C-AA6F-B7D69309F9B6}"/>
              </a:ext>
            </a:extLst>
          </p:cNvPr>
          <p:cNvPicPr>
            <a:picLocks noChangeAspect="1"/>
          </p:cNvPicPr>
          <p:nvPr/>
        </p:nvPicPr>
        <p:blipFill>
          <a:blip r:embed="rId35"/>
          <a:stretch>
            <a:fillRect/>
          </a:stretch>
        </p:blipFill>
        <p:spPr>
          <a:xfrm>
            <a:off x="24647703" y="16922436"/>
            <a:ext cx="2943999" cy="1472000"/>
          </a:xfrm>
          <a:prstGeom prst="rect">
            <a:avLst/>
          </a:prstGeom>
        </p:spPr>
      </p:pic>
      <p:pic>
        <p:nvPicPr>
          <p:cNvPr id="236" name="Picture 235">
            <a:extLst>
              <a:ext uri="{FF2B5EF4-FFF2-40B4-BE49-F238E27FC236}">
                <a16:creationId xmlns:a16="http://schemas.microsoft.com/office/drawing/2014/main" id="{DFA19A04-16D4-E18E-5503-CA242878F196}"/>
              </a:ext>
            </a:extLst>
          </p:cNvPr>
          <p:cNvPicPr>
            <a:picLocks noChangeAspect="1"/>
          </p:cNvPicPr>
          <p:nvPr/>
        </p:nvPicPr>
        <p:blipFill>
          <a:blip r:embed="rId36"/>
          <a:stretch>
            <a:fillRect/>
          </a:stretch>
        </p:blipFill>
        <p:spPr>
          <a:xfrm>
            <a:off x="24735261" y="15772759"/>
            <a:ext cx="2513912" cy="1508347"/>
          </a:xfrm>
          <a:prstGeom prst="rect">
            <a:avLst/>
          </a:prstGeom>
        </p:spPr>
      </p:pic>
      <p:sp>
        <p:nvSpPr>
          <p:cNvPr id="240" name="TextBox 239">
            <a:extLst>
              <a:ext uri="{FF2B5EF4-FFF2-40B4-BE49-F238E27FC236}">
                <a16:creationId xmlns:a16="http://schemas.microsoft.com/office/drawing/2014/main" id="{E89078A6-BB6F-2FDA-519F-D23D2CD1C78B}"/>
              </a:ext>
            </a:extLst>
          </p:cNvPr>
          <p:cNvSpPr txBox="1"/>
          <p:nvPr/>
        </p:nvSpPr>
        <p:spPr>
          <a:xfrm>
            <a:off x="24910309" y="15056950"/>
            <a:ext cx="341215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RNA clustering</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Cell type identification</a:t>
            </a:r>
          </a:p>
        </p:txBody>
      </p:sp>
      <p:grpSp>
        <p:nvGrpSpPr>
          <p:cNvPr id="243" name="Group 242">
            <a:extLst>
              <a:ext uri="{FF2B5EF4-FFF2-40B4-BE49-F238E27FC236}">
                <a16:creationId xmlns:a16="http://schemas.microsoft.com/office/drawing/2014/main" id="{9B6BE6AA-0261-FC05-BA11-A67CC7AB05E2}"/>
              </a:ext>
            </a:extLst>
          </p:cNvPr>
          <p:cNvGrpSpPr/>
          <p:nvPr/>
        </p:nvGrpSpPr>
        <p:grpSpPr>
          <a:xfrm>
            <a:off x="27624172" y="16426801"/>
            <a:ext cx="2377859" cy="1293323"/>
            <a:chOff x="414338" y="1499615"/>
            <a:chExt cx="7143959" cy="4693957"/>
          </a:xfrm>
        </p:grpSpPr>
        <p:pic>
          <p:nvPicPr>
            <p:cNvPr id="286" name="Picture 285" descr="A diagram of a graph&#10;&#10;Description automatically generated with medium confidence">
              <a:extLst>
                <a:ext uri="{FF2B5EF4-FFF2-40B4-BE49-F238E27FC236}">
                  <a16:creationId xmlns:a16="http://schemas.microsoft.com/office/drawing/2014/main" id="{0A16FDFA-392F-5842-F6E4-1C61077FC87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2762466" y="1528913"/>
              <a:ext cx="2286000" cy="2286000"/>
            </a:xfrm>
            <a:prstGeom prst="rect">
              <a:avLst/>
            </a:prstGeom>
          </p:spPr>
        </p:pic>
        <p:pic>
          <p:nvPicPr>
            <p:cNvPr id="287" name="Picture 286" descr="A diagram of a graph&#10;&#10;Description automatically generated with medium confidence">
              <a:extLst>
                <a:ext uri="{FF2B5EF4-FFF2-40B4-BE49-F238E27FC236}">
                  <a16:creationId xmlns:a16="http://schemas.microsoft.com/office/drawing/2014/main" id="{7D04B035-4B18-517E-B552-82D2F036912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048466" y="1499615"/>
              <a:ext cx="2286000" cy="2286000"/>
            </a:xfrm>
            <a:prstGeom prst="rect">
              <a:avLst/>
            </a:prstGeom>
          </p:spPr>
        </p:pic>
        <p:pic>
          <p:nvPicPr>
            <p:cNvPr id="288" name="Picture 287" descr="A diagram of a graph&#10;&#10;Description automatically generated with medium confidence">
              <a:extLst>
                <a:ext uri="{FF2B5EF4-FFF2-40B4-BE49-F238E27FC236}">
                  <a16:creationId xmlns:a16="http://schemas.microsoft.com/office/drawing/2014/main" id="{6E616B66-67A3-9753-4936-4772D4E2F5A7}"/>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14338" y="1528914"/>
              <a:ext cx="2286000" cy="2286000"/>
            </a:xfrm>
            <a:prstGeom prst="rect">
              <a:avLst/>
            </a:prstGeom>
          </p:spPr>
        </p:pic>
        <p:pic>
          <p:nvPicPr>
            <p:cNvPr id="289" name="Picture 288" descr="A graph with a number of dots&#10;&#10;Description automatically generated">
              <a:extLst>
                <a:ext uri="{FF2B5EF4-FFF2-40B4-BE49-F238E27FC236}">
                  <a16:creationId xmlns:a16="http://schemas.microsoft.com/office/drawing/2014/main" id="{1C394B7C-E58F-7375-52BC-7C60BC87D9DF}"/>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14339" y="3907574"/>
              <a:ext cx="2286001" cy="2285998"/>
            </a:xfrm>
            <a:prstGeom prst="rect">
              <a:avLst/>
            </a:prstGeom>
          </p:spPr>
        </p:pic>
        <p:pic>
          <p:nvPicPr>
            <p:cNvPr id="299" name="Picture 298" descr="A graph with a number of colored dots&#10;&#10;Description automatically generated with medium confidence">
              <a:extLst>
                <a:ext uri="{FF2B5EF4-FFF2-40B4-BE49-F238E27FC236}">
                  <a16:creationId xmlns:a16="http://schemas.microsoft.com/office/drawing/2014/main" id="{19CCE2F8-4E00-F894-4158-917BCA4C67DB}"/>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62467" y="3907574"/>
              <a:ext cx="2286001" cy="2285998"/>
            </a:xfrm>
            <a:prstGeom prst="rect">
              <a:avLst/>
            </a:prstGeom>
          </p:spPr>
        </p:pic>
        <p:pic>
          <p:nvPicPr>
            <p:cNvPr id="301" name="Picture 300" descr="A graph with colored dots&#10;&#10;Description automatically generated">
              <a:extLst>
                <a:ext uri="{FF2B5EF4-FFF2-40B4-BE49-F238E27FC236}">
                  <a16:creationId xmlns:a16="http://schemas.microsoft.com/office/drawing/2014/main" id="{BB32FA16-7285-75B2-34C9-8815FF0BBE02}"/>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272296" y="3907574"/>
              <a:ext cx="2286001" cy="2285998"/>
            </a:xfrm>
            <a:prstGeom prst="rect">
              <a:avLst/>
            </a:prstGeom>
          </p:spPr>
        </p:pic>
      </p:grpSp>
      <p:sp>
        <p:nvSpPr>
          <p:cNvPr id="314" name="TextBox 313">
            <a:extLst>
              <a:ext uri="{FF2B5EF4-FFF2-40B4-BE49-F238E27FC236}">
                <a16:creationId xmlns:a16="http://schemas.microsoft.com/office/drawing/2014/main" id="{287A54BD-9C33-B140-015F-4A451F2FCD54}"/>
              </a:ext>
            </a:extLst>
          </p:cNvPr>
          <p:cNvSpPr txBox="1"/>
          <p:nvPr/>
        </p:nvSpPr>
        <p:spPr>
          <a:xfrm>
            <a:off x="28183593" y="15311986"/>
            <a:ext cx="15905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FB ‘gating’</a:t>
            </a:r>
          </a:p>
        </p:txBody>
      </p:sp>
      <p:sp>
        <p:nvSpPr>
          <p:cNvPr id="315" name="TextBox 314">
            <a:extLst>
              <a:ext uri="{FF2B5EF4-FFF2-40B4-BE49-F238E27FC236}">
                <a16:creationId xmlns:a16="http://schemas.microsoft.com/office/drawing/2014/main" id="{9FB9718F-50E9-1E93-C9AC-9861986AC0FF}"/>
              </a:ext>
            </a:extLst>
          </p:cNvPr>
          <p:cNvSpPr txBox="1"/>
          <p:nvPr/>
        </p:nvSpPr>
        <p:spPr>
          <a:xfrm>
            <a:off x="30209329" y="15356286"/>
            <a:ext cx="15905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DGE</a:t>
            </a:r>
          </a:p>
        </p:txBody>
      </p:sp>
      <p:pic>
        <p:nvPicPr>
          <p:cNvPr id="316" name="Picture 315">
            <a:extLst>
              <a:ext uri="{FF2B5EF4-FFF2-40B4-BE49-F238E27FC236}">
                <a16:creationId xmlns:a16="http://schemas.microsoft.com/office/drawing/2014/main" id="{137E1FBD-F49F-5BAB-4A4A-A50400B8E675}"/>
              </a:ext>
            </a:extLst>
          </p:cNvPr>
          <p:cNvPicPr>
            <a:picLocks noChangeAspect="1"/>
          </p:cNvPicPr>
          <p:nvPr/>
        </p:nvPicPr>
        <p:blipFill>
          <a:blip r:embed="rId43"/>
          <a:srcRect r="46204"/>
          <a:stretch/>
        </p:blipFill>
        <p:spPr>
          <a:xfrm>
            <a:off x="30302528" y="16045776"/>
            <a:ext cx="1463017" cy="1903703"/>
          </a:xfrm>
          <a:prstGeom prst="rect">
            <a:avLst/>
          </a:prstGeom>
        </p:spPr>
      </p:pic>
      <p:sp>
        <p:nvSpPr>
          <p:cNvPr id="317" name="Rectangle 316">
            <a:extLst>
              <a:ext uri="{FF2B5EF4-FFF2-40B4-BE49-F238E27FC236}">
                <a16:creationId xmlns:a16="http://schemas.microsoft.com/office/drawing/2014/main" id="{339F8A96-CAD8-3193-0F5F-30AF93A17BBE}"/>
              </a:ext>
            </a:extLst>
          </p:cNvPr>
          <p:cNvSpPr/>
          <p:nvPr/>
        </p:nvSpPr>
        <p:spPr>
          <a:xfrm>
            <a:off x="19236445" y="14665987"/>
            <a:ext cx="12692942" cy="3728449"/>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48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5550</TotalTime>
  <Words>2008</Words>
  <Application>Microsoft Macintosh PowerPoint</Application>
  <PresentationFormat>Custom</PresentationFormat>
  <Paragraphs>260</Paragraphs>
  <Slides>2</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10" baseType="lpstr">
      <vt:lpstr>Aptos Narrow</vt:lpstr>
      <vt:lpstr>Arial</vt:lpstr>
      <vt:lpstr>Calibri</vt:lpstr>
      <vt:lpstr>Calibri Light</vt:lpstr>
      <vt:lpstr>Courier New</vt:lpstr>
      <vt:lpstr>Wingdings</vt:lpstr>
      <vt:lpstr>Office Theme</vt:lpstr>
      <vt:lpstr>Prism 9</vt:lpstr>
      <vt:lpstr>Foreign and autoreactive cd4 conventional and regulatory t cells in t1d and healthy subjects</vt:lpstr>
      <vt:lpstr>Foreign and autoreactive cd4 conventional and regulatory t cells in t1d and healthy subjects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Qualification of an islet specific CD4 T cell activation assay for use in clinical trials of type 1 diabetes</dc:title>
  <dc:creator>Karen Cerosaletti</dc:creator>
  <cp:lastModifiedBy>Thomas Edwards</cp:lastModifiedBy>
  <cp:revision>92</cp:revision>
  <dcterms:created xsi:type="dcterms:W3CDTF">2023-04-17T22:27:34Z</dcterms:created>
  <dcterms:modified xsi:type="dcterms:W3CDTF">2024-09-26T19:08:57Z</dcterms:modified>
</cp:coreProperties>
</file>